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525" r:id="rId2"/>
    <p:sldId id="1493" r:id="rId3"/>
    <p:sldId id="1491" r:id="rId4"/>
    <p:sldId id="1472" r:id="rId5"/>
    <p:sldId id="1512" r:id="rId6"/>
    <p:sldId id="1497" r:id="rId7"/>
    <p:sldId id="1498" r:id="rId8"/>
    <p:sldId id="1499" r:id="rId9"/>
    <p:sldId id="1500" r:id="rId10"/>
    <p:sldId id="1501" r:id="rId11"/>
    <p:sldId id="1502" r:id="rId12"/>
    <p:sldId id="1504" r:id="rId13"/>
    <p:sldId id="1503" r:id="rId14"/>
    <p:sldId id="1505" r:id="rId15"/>
    <p:sldId id="1507" r:id="rId16"/>
    <p:sldId id="1508" r:id="rId17"/>
    <p:sldId id="1509" r:id="rId18"/>
    <p:sldId id="1513" r:id="rId19"/>
    <p:sldId id="1514" r:id="rId20"/>
    <p:sldId id="1515" r:id="rId21"/>
    <p:sldId id="1516" r:id="rId22"/>
    <p:sldId id="1517" r:id="rId23"/>
    <p:sldId id="1518" r:id="rId24"/>
    <p:sldId id="1519" r:id="rId25"/>
    <p:sldId id="1520" r:id="rId26"/>
    <p:sldId id="1521" r:id="rId27"/>
    <p:sldId id="1522" r:id="rId28"/>
    <p:sldId id="1523" r:id="rId29"/>
    <p:sldId id="1524" r:id="rId30"/>
    <p:sldId id="1526" r:id="rId31"/>
    <p:sldId id="1527" r:id="rId32"/>
    <p:sldId id="1525" r:id="rId33"/>
    <p:sldId id="1528" r:id="rId34"/>
    <p:sldId id="1529" r:id="rId35"/>
    <p:sldId id="1510" r:id="rId36"/>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E65A7-1EFE-472F-BCAA-40ED299B6832}" v="214" dt="2022-01-23T22:25:35.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684" autoAdjust="0"/>
  </p:normalViewPr>
  <p:slideViewPr>
    <p:cSldViewPr>
      <p:cViewPr varScale="1">
        <p:scale>
          <a:sx n="106" d="100"/>
          <a:sy n="106" d="100"/>
        </p:scale>
        <p:origin x="82" y="15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C7E65A7-1EFE-472F-BCAA-40ED299B6832}"/>
    <pc:docChg chg="addSld modSld sldOrd">
      <pc:chgData name="Ed Godfrey" userId="61aa7c48ee0e3db0" providerId="LiveId" clId="{AC7E65A7-1EFE-472F-BCAA-40ED299B6832}" dt="2022-01-23T22:25:35.257" v="265"/>
      <pc:docMkLst>
        <pc:docMk/>
      </pc:docMkLst>
      <pc:sldChg chg="modSp mod">
        <pc:chgData name="Ed Godfrey" userId="61aa7c48ee0e3db0" providerId="LiveId" clId="{AC7E65A7-1EFE-472F-BCAA-40ED299B6832}" dt="2022-01-23T21:55:05.197" v="1" actId="20577"/>
        <pc:sldMkLst>
          <pc:docMk/>
          <pc:sldMk cId="0" sldId="525"/>
        </pc:sldMkLst>
        <pc:spChg chg="mod">
          <ac:chgData name="Ed Godfrey" userId="61aa7c48ee0e3db0" providerId="LiveId" clId="{AC7E65A7-1EFE-472F-BCAA-40ED299B6832}" dt="2022-01-23T21:55:05.197" v="1" actId="20577"/>
          <ac:spMkLst>
            <pc:docMk/>
            <pc:sldMk cId="0" sldId="525"/>
            <ac:spMk id="5" creationId="{2A15F6D3-56F6-4FB7-BE8C-FA1D4D651CED}"/>
          </ac:spMkLst>
        </pc:spChg>
      </pc:sldChg>
      <pc:sldChg chg="modSp mod">
        <pc:chgData name="Ed Godfrey" userId="61aa7c48ee0e3db0" providerId="LiveId" clId="{AC7E65A7-1EFE-472F-BCAA-40ED299B6832}" dt="2022-01-23T21:55:15.929" v="3" actId="20577"/>
        <pc:sldMkLst>
          <pc:docMk/>
          <pc:sldMk cId="2609046637" sldId="1510"/>
        </pc:sldMkLst>
        <pc:spChg chg="mod">
          <ac:chgData name="Ed Godfrey" userId="61aa7c48ee0e3db0" providerId="LiveId" clId="{AC7E65A7-1EFE-472F-BCAA-40ED299B6832}" dt="2022-01-23T21:55:15.929" v="3" actId="20577"/>
          <ac:spMkLst>
            <pc:docMk/>
            <pc:sldMk cId="2609046637" sldId="1510"/>
            <ac:spMk id="5" creationId="{2A15F6D3-56F6-4FB7-BE8C-FA1D4D651CED}"/>
          </ac:spMkLst>
        </pc:spChg>
      </pc:sldChg>
      <pc:sldChg chg="modSp add mod modAnim">
        <pc:chgData name="Ed Godfrey" userId="61aa7c48ee0e3db0" providerId="LiveId" clId="{AC7E65A7-1EFE-472F-BCAA-40ED299B6832}" dt="2022-01-23T22:00:13.141" v="58"/>
        <pc:sldMkLst>
          <pc:docMk/>
          <pc:sldMk cId="37386844" sldId="1513"/>
        </pc:sldMkLst>
        <pc:spChg chg="mod">
          <ac:chgData name="Ed Godfrey" userId="61aa7c48ee0e3db0" providerId="LiveId" clId="{AC7E65A7-1EFE-472F-BCAA-40ED299B6832}" dt="2022-01-23T21:59:13.383" v="50" actId="12"/>
          <ac:spMkLst>
            <pc:docMk/>
            <pc:sldMk cId="37386844" sldId="1513"/>
            <ac:spMk id="5" creationId="{D5E70CC6-BABE-4469-AA71-B5AC73A2C783}"/>
          </ac:spMkLst>
        </pc:spChg>
        <pc:spChg chg="mod">
          <ac:chgData name="Ed Godfrey" userId="61aa7c48ee0e3db0" providerId="LiveId" clId="{AC7E65A7-1EFE-472F-BCAA-40ED299B6832}" dt="2022-01-23T21:58:44.349" v="46" actId="6549"/>
          <ac:spMkLst>
            <pc:docMk/>
            <pc:sldMk cId="37386844" sldId="1513"/>
            <ac:spMk id="5123" creationId="{E18300FC-3653-4872-8E08-6A73A96457CA}"/>
          </ac:spMkLst>
        </pc:spChg>
      </pc:sldChg>
      <pc:sldChg chg="modSp add modAnim">
        <pc:chgData name="Ed Godfrey" userId="61aa7c48ee0e3db0" providerId="LiveId" clId="{AC7E65A7-1EFE-472F-BCAA-40ED299B6832}" dt="2022-01-23T22:01:20.604" v="64"/>
        <pc:sldMkLst>
          <pc:docMk/>
          <pc:sldMk cId="49267371" sldId="1514"/>
        </pc:sldMkLst>
        <pc:spChg chg="mod">
          <ac:chgData name="Ed Godfrey" userId="61aa7c48ee0e3db0" providerId="LiveId" clId="{AC7E65A7-1EFE-472F-BCAA-40ED299B6832}" dt="2022-01-23T22:01:13.249" v="63" actId="12"/>
          <ac:spMkLst>
            <pc:docMk/>
            <pc:sldMk cId="49267371" sldId="1514"/>
            <ac:spMk id="5" creationId="{D5E70CC6-BABE-4469-AA71-B5AC73A2C783}"/>
          </ac:spMkLst>
        </pc:spChg>
      </pc:sldChg>
      <pc:sldChg chg="modSp add modAnim">
        <pc:chgData name="Ed Godfrey" userId="61aa7c48ee0e3db0" providerId="LiveId" clId="{AC7E65A7-1EFE-472F-BCAA-40ED299B6832}" dt="2022-01-23T22:03:10.508" v="69" actId="20577"/>
        <pc:sldMkLst>
          <pc:docMk/>
          <pc:sldMk cId="2137284998" sldId="1515"/>
        </pc:sldMkLst>
        <pc:spChg chg="mod">
          <ac:chgData name="Ed Godfrey" userId="61aa7c48ee0e3db0" providerId="LiveId" clId="{AC7E65A7-1EFE-472F-BCAA-40ED299B6832}" dt="2022-01-23T22:03:10.508" v="69" actId="20577"/>
          <ac:spMkLst>
            <pc:docMk/>
            <pc:sldMk cId="2137284998" sldId="1515"/>
            <ac:spMk id="5" creationId="{D5E70CC6-BABE-4469-AA71-B5AC73A2C783}"/>
          </ac:spMkLst>
        </pc:spChg>
      </pc:sldChg>
      <pc:sldChg chg="modSp add modAnim">
        <pc:chgData name="Ed Godfrey" userId="61aa7c48ee0e3db0" providerId="LiveId" clId="{AC7E65A7-1EFE-472F-BCAA-40ED299B6832}" dt="2022-01-23T22:04:26.021" v="75" actId="20577"/>
        <pc:sldMkLst>
          <pc:docMk/>
          <pc:sldMk cId="3795036895" sldId="1516"/>
        </pc:sldMkLst>
        <pc:spChg chg="mod">
          <ac:chgData name="Ed Godfrey" userId="61aa7c48ee0e3db0" providerId="LiveId" clId="{AC7E65A7-1EFE-472F-BCAA-40ED299B6832}" dt="2022-01-23T22:04:26.021" v="75" actId="20577"/>
          <ac:spMkLst>
            <pc:docMk/>
            <pc:sldMk cId="3795036895" sldId="1516"/>
            <ac:spMk id="5" creationId="{D5E70CC6-BABE-4469-AA71-B5AC73A2C783}"/>
          </ac:spMkLst>
        </pc:spChg>
      </pc:sldChg>
      <pc:sldChg chg="modSp add modAnim">
        <pc:chgData name="Ed Godfrey" userId="61aa7c48ee0e3db0" providerId="LiveId" clId="{AC7E65A7-1EFE-472F-BCAA-40ED299B6832}" dt="2022-01-23T22:04:31.047" v="76" actId="6549"/>
        <pc:sldMkLst>
          <pc:docMk/>
          <pc:sldMk cId="479197295" sldId="1517"/>
        </pc:sldMkLst>
        <pc:spChg chg="mod">
          <ac:chgData name="Ed Godfrey" userId="61aa7c48ee0e3db0" providerId="LiveId" clId="{AC7E65A7-1EFE-472F-BCAA-40ED299B6832}" dt="2022-01-23T22:04:31.047" v="76" actId="6549"/>
          <ac:spMkLst>
            <pc:docMk/>
            <pc:sldMk cId="479197295" sldId="1517"/>
            <ac:spMk id="5" creationId="{D5E70CC6-BABE-4469-AA71-B5AC73A2C783}"/>
          </ac:spMkLst>
        </pc:spChg>
      </pc:sldChg>
      <pc:sldChg chg="modSp add modAnim">
        <pc:chgData name="Ed Godfrey" userId="61aa7c48ee0e3db0" providerId="LiveId" clId="{AC7E65A7-1EFE-472F-BCAA-40ED299B6832}" dt="2022-01-23T22:06:04.454" v="83"/>
        <pc:sldMkLst>
          <pc:docMk/>
          <pc:sldMk cId="101891015" sldId="1518"/>
        </pc:sldMkLst>
        <pc:spChg chg="mod">
          <ac:chgData name="Ed Godfrey" userId="61aa7c48ee0e3db0" providerId="LiveId" clId="{AC7E65A7-1EFE-472F-BCAA-40ED299B6832}" dt="2022-01-23T22:05:55.232" v="81" actId="12"/>
          <ac:spMkLst>
            <pc:docMk/>
            <pc:sldMk cId="101891015" sldId="1518"/>
            <ac:spMk id="5" creationId="{D5E70CC6-BABE-4469-AA71-B5AC73A2C783}"/>
          </ac:spMkLst>
        </pc:spChg>
      </pc:sldChg>
      <pc:sldChg chg="modSp add modAnim">
        <pc:chgData name="Ed Godfrey" userId="61aa7c48ee0e3db0" providerId="LiveId" clId="{AC7E65A7-1EFE-472F-BCAA-40ED299B6832}" dt="2022-01-23T22:08:23.662" v="113"/>
        <pc:sldMkLst>
          <pc:docMk/>
          <pc:sldMk cId="1954137925" sldId="1519"/>
        </pc:sldMkLst>
        <pc:spChg chg="mod">
          <ac:chgData name="Ed Godfrey" userId="61aa7c48ee0e3db0" providerId="LiveId" clId="{AC7E65A7-1EFE-472F-BCAA-40ED299B6832}" dt="2022-01-23T22:07:17.915" v="87" actId="113"/>
          <ac:spMkLst>
            <pc:docMk/>
            <pc:sldMk cId="1954137925" sldId="1519"/>
            <ac:spMk id="5" creationId="{D5E70CC6-BABE-4469-AA71-B5AC73A2C783}"/>
          </ac:spMkLst>
        </pc:spChg>
      </pc:sldChg>
      <pc:sldChg chg="modSp add modAnim">
        <pc:chgData name="Ed Godfrey" userId="61aa7c48ee0e3db0" providerId="LiveId" clId="{AC7E65A7-1EFE-472F-BCAA-40ED299B6832}" dt="2022-01-23T22:10:09.682" v="141"/>
        <pc:sldMkLst>
          <pc:docMk/>
          <pc:sldMk cId="2750423859" sldId="1520"/>
        </pc:sldMkLst>
        <pc:spChg chg="mod">
          <ac:chgData name="Ed Godfrey" userId="61aa7c48ee0e3db0" providerId="LiveId" clId="{AC7E65A7-1EFE-472F-BCAA-40ED299B6832}" dt="2022-01-23T22:08:57.404" v="118" actId="12"/>
          <ac:spMkLst>
            <pc:docMk/>
            <pc:sldMk cId="2750423859" sldId="1520"/>
            <ac:spMk id="5" creationId="{D5E70CC6-BABE-4469-AA71-B5AC73A2C783}"/>
          </ac:spMkLst>
        </pc:spChg>
      </pc:sldChg>
      <pc:sldChg chg="modSp add modAnim">
        <pc:chgData name="Ed Godfrey" userId="61aa7c48ee0e3db0" providerId="LiveId" clId="{AC7E65A7-1EFE-472F-BCAA-40ED299B6832}" dt="2022-01-23T22:11:06.852" v="155"/>
        <pc:sldMkLst>
          <pc:docMk/>
          <pc:sldMk cId="3928333066" sldId="1521"/>
        </pc:sldMkLst>
        <pc:spChg chg="mod">
          <ac:chgData name="Ed Godfrey" userId="61aa7c48ee0e3db0" providerId="LiveId" clId="{AC7E65A7-1EFE-472F-BCAA-40ED299B6832}" dt="2022-01-23T22:10:53.409" v="146" actId="12"/>
          <ac:spMkLst>
            <pc:docMk/>
            <pc:sldMk cId="3928333066" sldId="1521"/>
            <ac:spMk id="5" creationId="{D5E70CC6-BABE-4469-AA71-B5AC73A2C783}"/>
          </ac:spMkLst>
        </pc:spChg>
      </pc:sldChg>
      <pc:sldChg chg="modSp add modAnim">
        <pc:chgData name="Ed Godfrey" userId="61aa7c48ee0e3db0" providerId="LiveId" clId="{AC7E65A7-1EFE-472F-BCAA-40ED299B6832}" dt="2022-01-23T22:12:28.957" v="162"/>
        <pc:sldMkLst>
          <pc:docMk/>
          <pc:sldMk cId="750332420" sldId="1522"/>
        </pc:sldMkLst>
        <pc:spChg chg="mod">
          <ac:chgData name="Ed Godfrey" userId="61aa7c48ee0e3db0" providerId="LiveId" clId="{AC7E65A7-1EFE-472F-BCAA-40ED299B6832}" dt="2022-01-23T22:12:12.674" v="161" actId="255"/>
          <ac:spMkLst>
            <pc:docMk/>
            <pc:sldMk cId="750332420" sldId="1522"/>
            <ac:spMk id="5" creationId="{D5E70CC6-BABE-4469-AA71-B5AC73A2C783}"/>
          </ac:spMkLst>
        </pc:spChg>
      </pc:sldChg>
      <pc:sldChg chg="modSp add modAnim">
        <pc:chgData name="Ed Godfrey" userId="61aa7c48ee0e3db0" providerId="LiveId" clId="{AC7E65A7-1EFE-472F-BCAA-40ED299B6832}" dt="2022-01-23T22:14:43.303" v="178"/>
        <pc:sldMkLst>
          <pc:docMk/>
          <pc:sldMk cId="3820928296" sldId="1523"/>
        </pc:sldMkLst>
        <pc:spChg chg="mod">
          <ac:chgData name="Ed Godfrey" userId="61aa7c48ee0e3db0" providerId="LiveId" clId="{AC7E65A7-1EFE-472F-BCAA-40ED299B6832}" dt="2022-01-23T22:13:20.046" v="168" actId="12"/>
          <ac:spMkLst>
            <pc:docMk/>
            <pc:sldMk cId="3820928296" sldId="1523"/>
            <ac:spMk id="5" creationId="{D5E70CC6-BABE-4469-AA71-B5AC73A2C783}"/>
          </ac:spMkLst>
        </pc:spChg>
      </pc:sldChg>
      <pc:sldChg chg="modSp add modAnim">
        <pc:chgData name="Ed Godfrey" userId="61aa7c48ee0e3db0" providerId="LiveId" clId="{AC7E65A7-1EFE-472F-BCAA-40ED299B6832}" dt="2022-01-23T22:18:32.398" v="220" actId="20577"/>
        <pc:sldMkLst>
          <pc:docMk/>
          <pc:sldMk cId="872091406" sldId="1524"/>
        </pc:sldMkLst>
        <pc:spChg chg="mod">
          <ac:chgData name="Ed Godfrey" userId="61aa7c48ee0e3db0" providerId="LiveId" clId="{AC7E65A7-1EFE-472F-BCAA-40ED299B6832}" dt="2022-01-23T22:18:32.398" v="220" actId="20577"/>
          <ac:spMkLst>
            <pc:docMk/>
            <pc:sldMk cId="872091406" sldId="1524"/>
            <ac:spMk id="5" creationId="{D5E70CC6-BABE-4469-AA71-B5AC73A2C783}"/>
          </ac:spMkLst>
        </pc:spChg>
      </pc:sldChg>
      <pc:sldChg chg="modSp add ord modAnim">
        <pc:chgData name="Ed Godfrey" userId="61aa7c48ee0e3db0" providerId="LiveId" clId="{AC7E65A7-1EFE-472F-BCAA-40ED299B6832}" dt="2022-01-23T22:24:30.245" v="259"/>
        <pc:sldMkLst>
          <pc:docMk/>
          <pc:sldMk cId="1321330883" sldId="1525"/>
        </pc:sldMkLst>
        <pc:spChg chg="mod">
          <ac:chgData name="Ed Godfrey" userId="61aa7c48ee0e3db0" providerId="LiveId" clId="{AC7E65A7-1EFE-472F-BCAA-40ED299B6832}" dt="2022-01-23T22:22:46.733" v="252" actId="12"/>
          <ac:spMkLst>
            <pc:docMk/>
            <pc:sldMk cId="1321330883" sldId="1525"/>
            <ac:spMk id="5" creationId="{D5E70CC6-BABE-4469-AA71-B5AC73A2C783}"/>
          </ac:spMkLst>
        </pc:spChg>
      </pc:sldChg>
      <pc:sldChg chg="modSp add ord modAnim">
        <pc:chgData name="Ed Godfrey" userId="61aa7c48ee0e3db0" providerId="LiveId" clId="{AC7E65A7-1EFE-472F-BCAA-40ED299B6832}" dt="2022-01-23T22:21:37.570" v="245" actId="5793"/>
        <pc:sldMkLst>
          <pc:docMk/>
          <pc:sldMk cId="990090682" sldId="1526"/>
        </pc:sldMkLst>
        <pc:spChg chg="mod">
          <ac:chgData name="Ed Godfrey" userId="61aa7c48ee0e3db0" providerId="LiveId" clId="{AC7E65A7-1EFE-472F-BCAA-40ED299B6832}" dt="2022-01-23T22:21:37.570" v="245" actId="5793"/>
          <ac:spMkLst>
            <pc:docMk/>
            <pc:sldMk cId="990090682" sldId="1526"/>
            <ac:spMk id="5" creationId="{D5E70CC6-BABE-4469-AA71-B5AC73A2C783}"/>
          </ac:spMkLst>
        </pc:spChg>
      </pc:sldChg>
      <pc:sldChg chg="modSp add modAnim">
        <pc:chgData name="Ed Godfrey" userId="61aa7c48ee0e3db0" providerId="LiveId" clId="{AC7E65A7-1EFE-472F-BCAA-40ED299B6832}" dt="2022-01-23T22:21:41.957" v="246" actId="20577"/>
        <pc:sldMkLst>
          <pc:docMk/>
          <pc:sldMk cId="1681849127" sldId="1527"/>
        </pc:sldMkLst>
        <pc:spChg chg="mod">
          <ac:chgData name="Ed Godfrey" userId="61aa7c48ee0e3db0" providerId="LiveId" clId="{AC7E65A7-1EFE-472F-BCAA-40ED299B6832}" dt="2022-01-23T22:21:41.957" v="246" actId="20577"/>
          <ac:spMkLst>
            <pc:docMk/>
            <pc:sldMk cId="1681849127" sldId="1527"/>
            <ac:spMk id="5" creationId="{D5E70CC6-BABE-4469-AA71-B5AC73A2C783}"/>
          </ac:spMkLst>
        </pc:spChg>
      </pc:sldChg>
      <pc:sldChg chg="modSp add modAnim">
        <pc:chgData name="Ed Godfrey" userId="61aa7c48ee0e3db0" providerId="LiveId" clId="{AC7E65A7-1EFE-472F-BCAA-40ED299B6832}" dt="2022-01-23T22:24:21.636" v="258"/>
        <pc:sldMkLst>
          <pc:docMk/>
          <pc:sldMk cId="1121220606" sldId="1528"/>
        </pc:sldMkLst>
        <pc:spChg chg="mod">
          <ac:chgData name="Ed Godfrey" userId="61aa7c48ee0e3db0" providerId="LiveId" clId="{AC7E65A7-1EFE-472F-BCAA-40ED299B6832}" dt="2022-01-23T22:24:12.704" v="257" actId="12"/>
          <ac:spMkLst>
            <pc:docMk/>
            <pc:sldMk cId="1121220606" sldId="1528"/>
            <ac:spMk id="5" creationId="{D5E70CC6-BABE-4469-AA71-B5AC73A2C783}"/>
          </ac:spMkLst>
        </pc:spChg>
      </pc:sldChg>
      <pc:sldChg chg="modSp add modAnim">
        <pc:chgData name="Ed Godfrey" userId="61aa7c48ee0e3db0" providerId="LiveId" clId="{AC7E65A7-1EFE-472F-BCAA-40ED299B6832}" dt="2022-01-23T22:25:35.257" v="265"/>
        <pc:sldMkLst>
          <pc:docMk/>
          <pc:sldMk cId="2835776801" sldId="1529"/>
        </pc:sldMkLst>
        <pc:spChg chg="mod">
          <ac:chgData name="Ed Godfrey" userId="61aa7c48ee0e3db0" providerId="LiveId" clId="{AC7E65A7-1EFE-472F-BCAA-40ED299B6832}" dt="2022-01-23T22:25:28.573" v="264" actId="12"/>
          <ac:spMkLst>
            <pc:docMk/>
            <pc:sldMk cId="2835776801" sldId="1529"/>
            <ac:spMk id="5" creationId="{D5E70CC6-BABE-4469-AA71-B5AC73A2C7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1/23/2022</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tx1"/>
                </a:solidFill>
              </a:rPr>
              <a:t>Does Calvinism Lead to Futuristic Premillennialism?</a:t>
            </a:r>
            <a:endParaRPr lang="en-US" altLang="en-US" sz="2000" i="1" kern="1200" dirty="0">
              <a:solidFill>
                <a:schemeClr val="tx1"/>
              </a:solidFill>
            </a:endParaRP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January 23, 2022</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81642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sz="2200" b="0" dirty="0">
                <a:latin typeface="Calibri" panose="020F0502020204030204" pitchFamily="34" charset="0"/>
                <a:cs typeface="Calibri" panose="020F0502020204030204" pitchFamily="34" charset="0"/>
              </a:rPr>
              <a:t>“This error [of allegory] has been the source of many evils.  Not only did it open the way for the adulteration of the natural meaning of Scripture but also set up boldness on allegorizing as the chief exegetical virtue.  Thus many of the ancients without any restraint played all sorts of games with the sacred Word of God, as if they were tossing a ball to and </a:t>
            </a:r>
            <a:r>
              <a:rPr lang="en-US" sz="2200" b="0" dirty="0" err="1">
                <a:latin typeface="Calibri" panose="020F0502020204030204" pitchFamily="34" charset="0"/>
                <a:cs typeface="Calibri" panose="020F0502020204030204" pitchFamily="34" charset="0"/>
              </a:rPr>
              <a:t>fro</a:t>
            </a:r>
            <a:r>
              <a:rPr lang="en-US" sz="2200" b="0" dirty="0">
                <a:latin typeface="Calibri" panose="020F0502020204030204" pitchFamily="34" charset="0"/>
                <a:cs typeface="Calibri" panose="020F0502020204030204" pitchFamily="34" charset="0"/>
              </a:rPr>
              <a:t>.  It gave the heretics a chance to throw the Church into turmoil, for when it is accepted practice for anybody to interpret any passage in any way he desired, any mad idea, however absurd or monstrous, could be introduced under the pretext of allegory.  Even good men were carried away by their mistaken fondness for allegories into formulating a great number of perverse opinions” J. Calvin</a:t>
            </a:r>
            <a:endParaRPr lang="en-US" altLang="en-US" sz="22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986346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81642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A literal hermeneutic is the exegetical foundation on which </a:t>
            </a:r>
            <a:r>
              <a:rPr lang="en-US" altLang="en-US" sz="2200" b="0" dirty="0" err="1">
                <a:latin typeface="Calibri" panose="020F0502020204030204" pitchFamily="34" charset="0"/>
                <a:cs typeface="Calibri" panose="020F0502020204030204" pitchFamily="34" charset="0"/>
              </a:rPr>
              <a:t>Premillennialsm</a:t>
            </a:r>
            <a:r>
              <a:rPr lang="en-US" altLang="en-US" sz="2200" b="0" dirty="0">
                <a:latin typeface="Calibri" panose="020F0502020204030204" pitchFamily="34" charset="0"/>
                <a:cs typeface="Calibri" panose="020F0502020204030204" pitchFamily="34" charset="0"/>
              </a:rPr>
              <a:t> rests.</a:t>
            </a:r>
          </a:p>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Yet, Calvin himself proved to be inconsistent in the application of his own commitment to literal hermeneutics.</a:t>
            </a:r>
          </a:p>
          <a:p>
            <a:pPr marL="342900" indent="-342900" algn="just" eaLnBrk="1" hangingPunct="1">
              <a:buFont typeface="Wingdings" panose="05000000000000000000" pitchFamily="2" charset="2"/>
              <a:buChar char="§"/>
            </a:pPr>
            <a:r>
              <a:rPr lang="en-US" altLang="en-US" sz="2200" b="0" dirty="0">
                <a:latin typeface="Calibri" panose="020F0502020204030204" pitchFamily="34" charset="0"/>
                <a:cs typeface="Calibri" panose="020F0502020204030204" pitchFamily="34" charset="0"/>
              </a:rPr>
              <a:t>“When the prophets describe the kingdom of Christ, they commonly draw similitudes [something that resembles] from the ordinary life of men…  But those expressions are allegorical and are accommodated by the prophet to our ignorance, that we may know, by means of those things which are perceived by our senses, those blessings which have so great and surpassing excellence that our minds cannot comprehend them”. – J. Calvin’s commentary on Isaiah 35</a:t>
            </a:r>
          </a:p>
        </p:txBody>
      </p:sp>
    </p:spTree>
    <p:extLst>
      <p:ext uri="{BB962C8B-B14F-4D97-AF65-F5344CB8AC3E}">
        <p14:creationId xmlns:p14="http://schemas.microsoft.com/office/powerpoint/2010/main" val="20159789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04698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400" b="0" dirty="0">
                <a:effectLst/>
                <a:latin typeface="Calibri" panose="020F0502020204030204" pitchFamily="34" charset="0"/>
                <a:ea typeface="Calibri" panose="020F0502020204030204" pitchFamily="34" charset="0"/>
                <a:cs typeface="Times New Roman" panose="02020603050405020304" pitchFamily="18" charset="0"/>
              </a:rPr>
              <a:t>Calvin again abandoned a literal approach and argued instead that the passage is full of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“metaphorical expressions”</a:t>
            </a:r>
            <a:r>
              <a:rPr lang="en-US" sz="2400" b="0" dirty="0">
                <a:effectLst/>
                <a:latin typeface="Calibri" panose="020F0502020204030204" pitchFamily="34" charset="0"/>
                <a:ea typeface="Calibri" panose="020F0502020204030204" pitchFamily="34" charset="0"/>
                <a:cs typeface="Times New Roman" panose="02020603050405020304" pitchFamily="18" charset="0"/>
              </a:rPr>
              <a:t> and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“figurative expressions.”</a:t>
            </a:r>
            <a:r>
              <a:rPr lang="en-US" sz="2400" b="0" dirty="0">
                <a:effectLst/>
                <a:latin typeface="Calibri" panose="020F0502020204030204" pitchFamily="34" charset="0"/>
                <a:ea typeface="Calibri" panose="020F0502020204030204" pitchFamily="34" charset="0"/>
                <a:cs typeface="Times New Roman" panose="02020603050405020304" pitchFamily="18" charset="0"/>
              </a:rPr>
              <a:t> He went on to state that </a:t>
            </a:r>
            <a:r>
              <a:rPr lang="en-US" sz="2400" b="0" i="1" dirty="0">
                <a:effectLst/>
                <a:latin typeface="Calibri" panose="020F0502020204030204" pitchFamily="34" charset="0"/>
                <a:ea typeface="Calibri" panose="020F0502020204030204" pitchFamily="34" charset="0"/>
                <a:cs typeface="Times New Roman" panose="02020603050405020304" pitchFamily="18" charset="0"/>
              </a:rPr>
              <a:t>“if anyone and says that the Prophet does not speak here allegorically; the answer is ready at hand, even this, – that it is a manner of speaking everywhere found in Scripture…  and that the Prophets have accommodated their style, as we have already stated, to the capacities of a rude and weak people.”</a:t>
            </a:r>
            <a:endParaRPr lang="en-US"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809415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Had Calvin had interpreted Amos 9 and other apocalyptic passages in the same way he interpreted the rest of the Bible, using the literal hermeneutic he championed, he would have inevitably reached Futuristic Premillennial conclusions.</a:t>
            </a:r>
          </a:p>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A literal hermeneutic, consistently applied, leads to Futuristic </a:t>
            </a:r>
            <a:r>
              <a:rPr lang="en-US" altLang="en-US" sz="2400" b="0" dirty="0" err="1">
                <a:latin typeface="Calibri" panose="020F0502020204030204" pitchFamily="34" charset="0"/>
                <a:cs typeface="Calibri" panose="020F0502020204030204" pitchFamily="34" charset="0"/>
              </a:rPr>
              <a:t>Premillennialsm</a:t>
            </a:r>
            <a:r>
              <a:rPr lang="en-US" altLang="en-US" sz="2400" b="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93270234"/>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7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fontAlgn="auto" hangingPunct="1">
              <a:spcAft>
                <a:spcPts val="0"/>
              </a:spcAft>
              <a:buFont typeface="Wingdings" panose="05000000000000000000" pitchFamily="2" charset="2"/>
              <a:buChar char="§"/>
              <a:defRPr/>
            </a:pPr>
            <a:r>
              <a:rPr lang="en-US" sz="2400" b="0" i="1" dirty="0">
                <a:solidFill>
                  <a:schemeClr val="bg1"/>
                </a:solidFill>
                <a:latin typeface="Calibri" panose="020F0502020204030204" pitchFamily="34" charset="0"/>
                <a:cs typeface="Calibri" panose="020F0502020204030204" pitchFamily="34" charset="0"/>
              </a:rPr>
              <a:t>“It is generally agreed that if the prophecies are taken literally, they do foretell a restoration of the nation of Israel in the land of Palestine with the Jews having a prominent place in that kingdom and ruling over other nations.” – </a:t>
            </a:r>
            <a:r>
              <a:rPr lang="en-US" sz="2400" b="0" dirty="0">
                <a:solidFill>
                  <a:schemeClr val="bg1"/>
                </a:solidFill>
                <a:latin typeface="Calibri" panose="020F0502020204030204" pitchFamily="34" charset="0"/>
                <a:cs typeface="Calibri" panose="020F0502020204030204" pitchFamily="34" charset="0"/>
              </a:rPr>
              <a:t>L. </a:t>
            </a:r>
            <a:r>
              <a:rPr lang="en-US" sz="2400" b="0" dirty="0" err="1">
                <a:solidFill>
                  <a:schemeClr val="bg1"/>
                </a:solidFill>
                <a:latin typeface="Calibri" panose="020F0502020204030204" pitchFamily="34" charset="0"/>
                <a:cs typeface="Calibri" panose="020F0502020204030204" pitchFamily="34" charset="0"/>
              </a:rPr>
              <a:t>Boettner</a:t>
            </a:r>
            <a:endParaRPr lang="en-US" sz="2400" b="0" dirty="0">
              <a:solidFill>
                <a:schemeClr val="bg1"/>
              </a:solidFill>
              <a:latin typeface="Calibri" panose="020F0502020204030204" pitchFamily="34" charset="0"/>
              <a:cs typeface="Calibri" panose="020F0502020204030204" pitchFamily="34" charset="0"/>
            </a:endParaRPr>
          </a:p>
          <a:p>
            <a:pPr marL="342900" indent="-342900" algn="just" eaLnBrk="1" fontAlgn="auto" hangingPunct="1">
              <a:spcAft>
                <a:spcPts val="0"/>
              </a:spcAft>
              <a:buFont typeface="Wingdings" panose="05000000000000000000" pitchFamily="2" charset="2"/>
              <a:buChar char="§"/>
              <a:defRPr/>
            </a:pPr>
            <a:r>
              <a:rPr lang="en-US" sz="2400" b="0" dirty="0">
                <a:solidFill>
                  <a:schemeClr val="bg1"/>
                </a:solidFill>
                <a:latin typeface="Calibri" panose="020F0502020204030204" pitchFamily="34" charset="0"/>
                <a:cs typeface="Calibri" panose="020F0502020204030204" pitchFamily="34" charset="0"/>
              </a:rPr>
              <a:t>There is no good reason to change our hermeneutic when approaching end times prophecy.</a:t>
            </a:r>
          </a:p>
          <a:p>
            <a:pPr marL="342900" indent="-342900" algn="just" eaLnBrk="1" fontAlgn="auto" hangingPunct="1">
              <a:spcAft>
                <a:spcPts val="0"/>
              </a:spcAft>
              <a:buFont typeface="Wingdings" panose="05000000000000000000" pitchFamily="2" charset="2"/>
              <a:buChar char="§"/>
              <a:defRPr/>
            </a:pPr>
            <a:r>
              <a:rPr lang="en-US" sz="2400" b="0" dirty="0">
                <a:solidFill>
                  <a:schemeClr val="bg1"/>
                </a:solidFill>
                <a:latin typeface="Calibri" panose="020F0502020204030204" pitchFamily="34" charset="0"/>
                <a:cs typeface="Calibri" panose="020F0502020204030204" pitchFamily="34" charset="0"/>
              </a:rPr>
              <a:t>J.C. Ryle accurately points out that it is inconsistent to arbitrarily change our method of interpretation when we come to end time prophecy. </a:t>
            </a:r>
          </a:p>
        </p:txBody>
      </p:sp>
    </p:spTree>
    <p:extLst>
      <p:ext uri="{BB962C8B-B14F-4D97-AF65-F5344CB8AC3E}">
        <p14:creationId xmlns:p14="http://schemas.microsoft.com/office/powerpoint/2010/main" val="11667161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293483"/>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sz="2100" b="0" dirty="0">
                <a:latin typeface="Calibri" panose="020F0502020204030204" pitchFamily="34" charset="0"/>
                <a:cs typeface="Calibri" panose="020F0502020204030204" pitchFamily="34" charset="0"/>
              </a:rPr>
              <a:t>“All these [prophetic] texts are to my mind plain prophecies of Christ’s second coming and kingdom.  All are yet without their accomplishment, and all shall yet be literally and exactly fulfilled.  I say “literally and exactly fulfilled,” and I say so advisedly.  From the first day that I began to read the Bible with my heart, I have never been able to see these texts, and hundreds like them, in any other light.  It always seemed to me that as we take literally the texts foretelling that the walls of Babylon shall be cast down, so we ought to take literally the texts foretelling that the walls of Zion shall be built up – that as according to prophecy the Jews were literally scattered, so according to prophecy the Jews will be literally gathered – and that as the least and minutest predictions were made good on the subject of our Lord’s coming to suffer, so the minutest predictions shall be made good which describe our Lord’s coming to reign.” J.C. Ryle (1816-1900)</a:t>
            </a:r>
          </a:p>
        </p:txBody>
      </p:sp>
    </p:spTree>
    <p:extLst>
      <p:ext uri="{BB962C8B-B14F-4D97-AF65-F5344CB8AC3E}">
        <p14:creationId xmlns:p14="http://schemas.microsoft.com/office/powerpoint/2010/main" val="3969993560"/>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15498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Calvin based his assumptions on the fact that that those prophecies had not yet been fulfilled in history, and therefore could not be taken literally.</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By rejecting the possibility of future fulfillment, Calvin embraced the very hermeneutical error he had denounced elsewhere; the allegorical method.</a:t>
            </a:r>
          </a:p>
          <a:p>
            <a:pPr marL="342900" indent="-342900" algn="just" eaLnBrk="1" hangingPunct="1">
              <a:buFont typeface="Wingdings" panose="05000000000000000000" pitchFamily="2" charset="2"/>
              <a:buChar char="§"/>
            </a:pPr>
            <a:r>
              <a:rPr lang="en-US" altLang="en-US" sz="2400" b="0" i="1" dirty="0">
                <a:solidFill>
                  <a:schemeClr val="bg1"/>
                </a:solidFill>
                <a:latin typeface="Calibri" panose="020F0502020204030204" pitchFamily="34" charset="0"/>
                <a:cs typeface="Calibri" panose="020F0502020204030204" pitchFamily="34" charset="0"/>
              </a:rPr>
              <a:t>“Calvin indicates that the difference between his approach and that of the allegorists is one of degree – he is moderate; they are excessive.”</a:t>
            </a:r>
            <a:r>
              <a:rPr lang="en-US" altLang="en-US" sz="2400" b="0" dirty="0">
                <a:solidFill>
                  <a:schemeClr val="bg1"/>
                </a:solidFill>
                <a:latin typeface="Calibri" panose="020F0502020204030204" pitchFamily="34" charset="0"/>
                <a:cs typeface="Calibri" panose="020F0502020204030204" pitchFamily="34" charset="0"/>
              </a:rPr>
              <a:t> – D. Puckett</a:t>
            </a:r>
            <a:endParaRPr lang="en-US" altLang="en-US" sz="2400" b="0" i="1" dirty="0">
              <a:solidFill>
                <a:schemeClr val="bg1"/>
              </a:solidFill>
              <a:latin typeface="Calibri" panose="020F0502020204030204" pitchFamily="34" charset="0"/>
              <a:cs typeface="Calibri" panose="020F0502020204030204" pitchFamily="34" charset="0"/>
            </a:endParaRP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An excellent quote from Calvin </a:t>
            </a:r>
            <a:r>
              <a:rPr lang="en-US" altLang="en-US" sz="2400" b="0" i="1" dirty="0">
                <a:solidFill>
                  <a:schemeClr val="bg1"/>
                </a:solidFill>
                <a:latin typeface="Calibri" panose="020F0502020204030204" pitchFamily="34" charset="0"/>
                <a:cs typeface="Calibri" panose="020F0502020204030204" pitchFamily="34" charset="0"/>
              </a:rPr>
              <a:t>“Let us know that the true meaning of Scripture is the genuine and simple one.”</a:t>
            </a:r>
            <a:endParaRPr lang="en-US" altLang="en-US" sz="2400" b="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644363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7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24676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800" b="0" i="1" dirty="0">
                <a:solidFill>
                  <a:schemeClr val="bg1"/>
                </a:solidFill>
                <a:latin typeface="Calibri" panose="020F0502020204030204" pitchFamily="34" charset="0"/>
                <a:cs typeface="Calibri" panose="020F0502020204030204" pitchFamily="34" charset="0"/>
              </a:rPr>
              <a:t>Those who follow in the Reformed tradition, who hold to a literal approach to Bible interpretation, ought to be the foremost advocates of Futuristic Premillennialism.  From the standpoint of Hermeneutics, it is inconsistent for them not to be.”</a:t>
            </a:r>
            <a:r>
              <a:rPr lang="en-US" altLang="en-US" sz="2800" b="0" dirty="0">
                <a:solidFill>
                  <a:schemeClr val="bg1"/>
                </a:solidFill>
                <a:latin typeface="Calibri" panose="020F0502020204030204" pitchFamily="34" charset="0"/>
                <a:cs typeface="Calibri" panose="020F0502020204030204" pitchFamily="34" charset="0"/>
              </a:rPr>
              <a:t> – J. MacArthur</a:t>
            </a:r>
          </a:p>
        </p:txBody>
      </p:sp>
    </p:spTree>
    <p:extLst>
      <p:ext uri="{BB962C8B-B14F-4D97-AF65-F5344CB8AC3E}">
        <p14:creationId xmlns:p14="http://schemas.microsoft.com/office/powerpoint/2010/main" val="296057707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40120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fontAlgn="auto" hangingPunct="1">
              <a:spcAft>
                <a:spcPts val="0"/>
              </a:spcAft>
              <a:buFont typeface="Wingdings" panose="05000000000000000000" pitchFamily="2" charset="2"/>
              <a:buChar char="§"/>
              <a:defRPr/>
            </a:pPr>
            <a:r>
              <a:rPr lang="en-US" sz="2800" b="0" dirty="0">
                <a:solidFill>
                  <a:schemeClr val="bg1"/>
                </a:solidFill>
                <a:latin typeface="Calibri" panose="020F0502020204030204" pitchFamily="34" charset="0"/>
                <a:cs typeface="Calibri" panose="020F0502020204030204" pitchFamily="34" charset="0"/>
              </a:rPr>
              <a:t>Calvinists are unrivaled in their defense of and delight in the doctrine of election.</a:t>
            </a:r>
          </a:p>
          <a:p>
            <a:pPr marL="457200" indent="-457200" algn="just" eaLnBrk="1" fontAlgn="auto" hangingPunct="1">
              <a:spcAft>
                <a:spcPts val="0"/>
              </a:spcAft>
              <a:buFont typeface="Wingdings" panose="05000000000000000000" pitchFamily="2" charset="2"/>
              <a:buChar char="§"/>
              <a:defRPr/>
            </a:pPr>
            <a:r>
              <a:rPr lang="en-US" sz="2800" b="0" dirty="0">
                <a:solidFill>
                  <a:schemeClr val="bg1"/>
                </a:solidFill>
                <a:latin typeface="Calibri" panose="020F0502020204030204" pitchFamily="34" charset="0"/>
                <a:cs typeface="Calibri" panose="020F0502020204030204" pitchFamily="34" charset="0"/>
              </a:rPr>
              <a:t>They cherish God’s sovereign grace regarding the church and treasure its inviolable place in God’s purpose from predestination to glorification.</a:t>
            </a:r>
          </a:p>
          <a:p>
            <a:pPr marL="457200" indent="-457200" algn="just" eaLnBrk="1" fontAlgn="auto" hangingPunct="1">
              <a:spcAft>
                <a:spcPts val="0"/>
              </a:spcAft>
              <a:buFont typeface="Wingdings" panose="05000000000000000000" pitchFamily="2" charset="2"/>
              <a:buChar char="§"/>
              <a:defRPr/>
            </a:pPr>
            <a:r>
              <a:rPr lang="en-US" sz="2800" b="0" dirty="0">
                <a:solidFill>
                  <a:schemeClr val="bg1"/>
                </a:solidFill>
                <a:latin typeface="Calibri" panose="020F0502020204030204" pitchFamily="34" charset="0"/>
                <a:cs typeface="Calibri" panose="020F0502020204030204" pitchFamily="34" charset="0"/>
              </a:rPr>
              <a:t>They aggressively defend the truth of God’s faithfulness in fulfilling His promises perfectly and without exception. </a:t>
            </a:r>
          </a:p>
          <a:p>
            <a:pPr marL="457200" indent="-457200" algn="just" eaLnBrk="1" fontAlgn="auto" hangingPunct="1">
              <a:spcAft>
                <a:spcPts val="0"/>
              </a:spcAft>
              <a:buFont typeface="Wingdings" panose="05000000000000000000" pitchFamily="2" charset="2"/>
              <a:buChar char="§"/>
              <a:defRPr/>
            </a:pPr>
            <a:r>
              <a:rPr lang="en-US" sz="2800" b="0" dirty="0">
                <a:solidFill>
                  <a:schemeClr val="bg1"/>
                </a:solidFill>
                <a:latin typeface="Calibri" panose="020F0502020204030204" pitchFamily="34" charset="0"/>
                <a:cs typeface="Calibri" panose="020F0502020204030204" pitchFamily="34" charset="0"/>
              </a:rPr>
              <a:t>They understand that the church’s election is divine, unilateral, unconditional, and irrevocable.</a:t>
            </a:r>
          </a:p>
        </p:txBody>
      </p:sp>
    </p:spTree>
    <p:extLst>
      <p:ext uri="{BB962C8B-B14F-4D97-AF65-F5344CB8AC3E}">
        <p14:creationId xmlns:p14="http://schemas.microsoft.com/office/powerpoint/2010/main" val="37386844"/>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677656"/>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Those who hold to Amillennialism, ironically deny the same for the nation of Israel.</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Scripture uses nearly identical language to describe both the election of Israel and the church, and both promises are based on absolute promises from the same God.</a:t>
            </a:r>
          </a:p>
        </p:txBody>
      </p:sp>
    </p:spTree>
    <p:extLst>
      <p:ext uri="{BB962C8B-B14F-4D97-AF65-F5344CB8AC3E}">
        <p14:creationId xmlns:p14="http://schemas.microsoft.com/office/powerpoint/2010/main" val="49267371"/>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indent="0" algn="just" eaLnBrk="1" fontAlgn="auto" hangingPunct="1">
              <a:spcAft>
                <a:spcPts val="0"/>
              </a:spcAft>
              <a:buFont typeface="Arial" panose="020B0604020202020204" pitchFamily="34" charset="0"/>
              <a:buNone/>
              <a:defRPr/>
            </a:pPr>
            <a:r>
              <a:rPr lang="en-US" sz="1800" i="0" dirty="0"/>
              <a:t>TULIP</a:t>
            </a:r>
          </a:p>
          <a:p>
            <a:pPr marL="0" indent="0" algn="just" eaLnBrk="1" fontAlgn="auto" hangingPunct="1">
              <a:spcAft>
                <a:spcPts val="0"/>
              </a:spcAft>
              <a:buFont typeface="Arial" panose="020B0604020202020204" pitchFamily="34" charset="0"/>
              <a:buNone/>
              <a:defRPr/>
            </a:pPr>
            <a:r>
              <a:rPr lang="en-US" sz="1800" b="0" dirty="0"/>
              <a:t>A response to unbiblical teaching:</a:t>
            </a:r>
          </a:p>
          <a:p>
            <a:pPr marL="0" indent="0" algn="just" eaLnBrk="1" fontAlgn="auto" hangingPunct="1">
              <a:spcAft>
                <a:spcPts val="0"/>
              </a:spcAft>
              <a:buFont typeface="Arial" panose="020B0604020202020204" pitchFamily="34" charset="0"/>
              <a:buNone/>
              <a:defRPr/>
            </a:pPr>
            <a:endParaRPr lang="en-US" sz="1800" b="0" dirty="0"/>
          </a:p>
          <a:p>
            <a:pPr marL="0" indent="0" algn="just" eaLnBrk="1" fontAlgn="auto" hangingPunct="1">
              <a:spcAft>
                <a:spcPts val="0"/>
              </a:spcAft>
              <a:buFont typeface="Arial" panose="020B0604020202020204" pitchFamily="34" charset="0"/>
              <a:buNone/>
              <a:defRPr/>
            </a:pPr>
            <a:r>
              <a:rPr lang="en-US" sz="1800" dirty="0"/>
              <a:t>T</a:t>
            </a:r>
            <a:r>
              <a:rPr lang="en-US" sz="1800" b="0" dirty="0"/>
              <a:t>   	total depravity (or inability)</a:t>
            </a:r>
          </a:p>
          <a:p>
            <a:pPr marL="0" indent="0" algn="just" eaLnBrk="1" fontAlgn="auto" hangingPunct="1">
              <a:spcAft>
                <a:spcPts val="0"/>
              </a:spcAft>
              <a:buFont typeface="Arial" panose="020B0604020202020204" pitchFamily="34" charset="0"/>
              <a:buNone/>
              <a:defRPr/>
            </a:pPr>
            <a:r>
              <a:rPr lang="en-US" sz="1800" dirty="0"/>
              <a:t>U</a:t>
            </a:r>
            <a:r>
              <a:rPr lang="en-US" sz="1800" b="0" dirty="0"/>
              <a:t>  	unconditional election</a:t>
            </a:r>
          </a:p>
          <a:p>
            <a:pPr marL="0" indent="0" algn="just" eaLnBrk="1" fontAlgn="auto" hangingPunct="1">
              <a:spcAft>
                <a:spcPts val="0"/>
              </a:spcAft>
              <a:buFont typeface="Arial" panose="020B0604020202020204" pitchFamily="34" charset="0"/>
              <a:buNone/>
              <a:defRPr/>
            </a:pPr>
            <a:r>
              <a:rPr lang="en-US" sz="1800" dirty="0"/>
              <a:t>L </a:t>
            </a:r>
            <a:r>
              <a:rPr lang="en-US" sz="1800" b="0" dirty="0"/>
              <a:t> 	limited atonement</a:t>
            </a:r>
          </a:p>
          <a:p>
            <a:pPr marL="0" indent="0" algn="just" eaLnBrk="1" fontAlgn="auto" hangingPunct="1">
              <a:spcAft>
                <a:spcPts val="0"/>
              </a:spcAft>
              <a:buFont typeface="Arial" panose="020B0604020202020204" pitchFamily="34" charset="0"/>
              <a:buNone/>
              <a:defRPr/>
            </a:pPr>
            <a:r>
              <a:rPr lang="en-US" sz="1800" dirty="0"/>
              <a:t>I </a:t>
            </a:r>
            <a:r>
              <a:rPr lang="en-US" sz="1800" b="0" dirty="0"/>
              <a:t>	irresistible grace</a:t>
            </a:r>
          </a:p>
          <a:p>
            <a:pPr marL="0" indent="0" algn="just" eaLnBrk="1" fontAlgn="auto" hangingPunct="1">
              <a:spcAft>
                <a:spcPts val="0"/>
              </a:spcAft>
              <a:buFont typeface="Arial" panose="020B0604020202020204" pitchFamily="34" charset="0"/>
              <a:buNone/>
              <a:defRPr/>
            </a:pPr>
            <a:r>
              <a:rPr lang="en-US" sz="1800" dirty="0"/>
              <a:t>P</a:t>
            </a:r>
            <a:r>
              <a:rPr lang="en-US" sz="1800" b="0" dirty="0"/>
              <a:t> 	perseverance of the saints</a:t>
            </a:r>
          </a:p>
        </p:txBody>
      </p:sp>
    </p:spTree>
    <p:extLst>
      <p:ext uri="{BB962C8B-B14F-4D97-AF65-F5344CB8AC3E}">
        <p14:creationId xmlns:p14="http://schemas.microsoft.com/office/powerpoint/2010/main" val="401316669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25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1750"/>
                                        <p:tgtEl>
                                          <p:spTgt spid="5">
                                            <p:txEl>
                                              <p:pRg st="3" end="3"/>
                                            </p:txEl>
                                          </p:spTgt>
                                        </p:tgtEl>
                                      </p:cBhvr>
                                    </p:animEffect>
                                  </p:childTnLst>
                                </p:cTn>
                              </p:par>
                            </p:childTnLst>
                          </p:cTn>
                        </p:par>
                        <p:par>
                          <p:cTn id="12" fill="hold">
                            <p:stCondLst>
                              <p:cond delay="4000"/>
                            </p:stCondLst>
                            <p:childTnLst>
                              <p:par>
                                <p:cTn id="13" presetID="10" presetClass="entr" presetSubtype="0" fill="hold" nodeType="afterEffect">
                                  <p:stCondLst>
                                    <p:cond delay="2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par>
                          <p:cTn id="16" fill="hold">
                            <p:stCondLst>
                              <p:cond delay="6000"/>
                            </p:stCondLst>
                            <p:childTnLst>
                              <p:par>
                                <p:cTn id="17" presetID="10" presetClass="entr" presetSubtype="0" fill="hold" nodeType="afterEffect">
                                  <p:stCondLst>
                                    <p:cond delay="25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1750"/>
                                        <p:tgtEl>
                                          <p:spTgt spid="5">
                                            <p:txEl>
                                              <p:pRg st="5" end="5"/>
                                            </p:txEl>
                                          </p:spTgt>
                                        </p:tgtEl>
                                      </p:cBhvr>
                                    </p:animEffect>
                                  </p:childTnLst>
                                </p:cTn>
                              </p:par>
                            </p:childTnLst>
                          </p:cTn>
                        </p:par>
                        <p:par>
                          <p:cTn id="20" fill="hold">
                            <p:stCondLst>
                              <p:cond delay="8000"/>
                            </p:stCondLst>
                            <p:childTnLst>
                              <p:par>
                                <p:cTn id="21" presetID="10" presetClass="entr" presetSubtype="0" fill="hold" nodeType="afterEffect">
                                  <p:stCondLst>
                                    <p:cond delay="25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750"/>
                                        <p:tgtEl>
                                          <p:spTgt spid="5">
                                            <p:txEl>
                                              <p:pRg st="6" end="6"/>
                                            </p:txEl>
                                          </p:spTgt>
                                        </p:tgtEl>
                                      </p:cBhvr>
                                    </p:animEffect>
                                  </p:childTnLst>
                                </p:cTn>
                              </p:par>
                            </p:childTnLst>
                          </p:cTn>
                        </p:par>
                        <p:par>
                          <p:cTn id="24" fill="hold">
                            <p:stCondLst>
                              <p:cond delay="10000"/>
                            </p:stCondLst>
                            <p:childTnLst>
                              <p:par>
                                <p:cTn id="25" presetID="10" presetClass="entr" presetSubtype="0" fill="hold" nodeType="afterEffect">
                                  <p:stCondLst>
                                    <p:cond delay="25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800" b="0" dirty="0">
                <a:latin typeface="Calibri" panose="020F0502020204030204" pitchFamily="34" charset="0"/>
                <a:cs typeface="Calibri" panose="020F0502020204030204" pitchFamily="34" charset="0"/>
              </a:rPr>
              <a:t>“Because of the rejection of Jesus the Messiah, which came as the climax of a long series of rejections of the prophets God had sent to it, the old Israel as such would forfeit the right to receive the blessings appertaining to the kingdom of God.  These blessings would in consequence be made available to a less exclusive people of God which would contain men of all races and nations; and the murderers of God’s son would themselves be destroyed.” – R. (Randolph) </a:t>
            </a:r>
            <a:r>
              <a:rPr lang="en-US" sz="2800" b="0" dirty="0" err="1">
                <a:latin typeface="Calibri" panose="020F0502020204030204" pitchFamily="34" charset="0"/>
                <a:cs typeface="Calibri" panose="020F0502020204030204" pitchFamily="34" charset="0"/>
              </a:rPr>
              <a:t>V.G</a:t>
            </a:r>
            <a:r>
              <a:rPr lang="en-US" sz="2800" b="0" dirty="0">
                <a:latin typeface="Calibri" panose="020F0502020204030204" pitchFamily="34" charset="0"/>
                <a:cs typeface="Calibri" panose="020F0502020204030204" pitchFamily="34" charset="0"/>
              </a:rPr>
              <a:t>. Tasker</a:t>
            </a:r>
          </a:p>
        </p:txBody>
      </p:sp>
    </p:spTree>
    <p:extLst>
      <p:ext uri="{BB962C8B-B14F-4D97-AF65-F5344CB8AC3E}">
        <p14:creationId xmlns:p14="http://schemas.microsoft.com/office/powerpoint/2010/main" val="213728499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138499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800" b="0" dirty="0">
                <a:latin typeface="Calibri" panose="020F0502020204030204" pitchFamily="34" charset="0"/>
                <a:cs typeface="Calibri" panose="020F0502020204030204" pitchFamily="34" charset="0"/>
              </a:rPr>
              <a:t>Quotes such as this one affirm “replacement theology” - That while individual Jews might be saved through the church, God is done with Israel as a nation.</a:t>
            </a:r>
          </a:p>
        </p:txBody>
      </p:sp>
    </p:spTree>
    <p:extLst>
      <p:ext uri="{BB962C8B-B14F-4D97-AF65-F5344CB8AC3E}">
        <p14:creationId xmlns:p14="http://schemas.microsoft.com/office/powerpoint/2010/main" val="379503689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108543"/>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800" b="0" dirty="0">
                <a:latin typeface="Calibri" panose="020F0502020204030204" pitchFamily="34" charset="0"/>
                <a:cs typeface="Calibri" panose="020F0502020204030204" pitchFamily="34" charset="0"/>
              </a:rPr>
              <a:t>“Replacement theology is a distinctive of covenant theology.  The terminology reflects the teaching that the church has replaced Israel in God’s program.  They believe that since Israel rejected Jesus as their Messiah, God has replaced Israel with the church.  Israel no longer has a future in God’s program.  The promises that God made to Israel have been fulfilled in the church.” – P. Enns</a:t>
            </a:r>
          </a:p>
        </p:txBody>
      </p:sp>
    </p:spTree>
    <p:extLst>
      <p:ext uri="{BB962C8B-B14F-4D97-AF65-F5344CB8AC3E}">
        <p14:creationId xmlns:p14="http://schemas.microsoft.com/office/powerpoint/2010/main" val="47919729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Can the promises of God be annulled, even through the disobedience of men?</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Was not Israel’s apostasy part of God’s eternal plan?</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MacArthur made the argument that both Amillennialism and Postmillennialism are better suited to an Arminian approach. </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For those who understand that God is sovereign, neither Amillennialism nor Postmillennialism makes any sense.</a:t>
            </a:r>
          </a:p>
        </p:txBody>
      </p:sp>
    </p:spTree>
    <p:extLst>
      <p:ext uri="{BB962C8B-B14F-4D97-AF65-F5344CB8AC3E}">
        <p14:creationId xmlns:p14="http://schemas.microsoft.com/office/powerpoint/2010/main" val="10189101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677656"/>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fontAlgn="auto" hangingPunct="1">
              <a:spcAft>
                <a:spcPts val="0"/>
              </a:spcAft>
              <a:defRPr/>
            </a:pPr>
            <a:r>
              <a:rPr lang="en-US" sz="2800" b="0" dirty="0">
                <a:latin typeface="Calibri" panose="020F0502020204030204" pitchFamily="34" charset="0"/>
                <a:cs typeface="Calibri" panose="020F0502020204030204" pitchFamily="34" charset="0"/>
              </a:rPr>
              <a:t>With respect to election, note four specific entities mentioned in Scripture.</a:t>
            </a:r>
          </a:p>
          <a:p>
            <a:pPr marL="514350" indent="-514350" algn="just" eaLnBrk="1" hangingPunct="1">
              <a:buFont typeface="+mj-lt"/>
              <a:buAutoNum type="arabicPeriod"/>
              <a:defRPr/>
            </a:pPr>
            <a:r>
              <a:rPr lang="en-US" sz="2800" b="0" dirty="0">
                <a:latin typeface="Calibri" panose="020F0502020204030204" pitchFamily="34" charset="0"/>
                <a:cs typeface="Calibri" panose="020F0502020204030204" pitchFamily="34" charset="0"/>
              </a:rPr>
              <a:t>Christ (Isaiah 42; 1 Peter 2:6)</a:t>
            </a:r>
          </a:p>
          <a:p>
            <a:pPr marL="514350" indent="-514350" algn="just" eaLnBrk="1" hangingPunct="1">
              <a:buFont typeface="+mj-lt"/>
              <a:buAutoNum type="arabicPeriod"/>
              <a:defRPr/>
            </a:pPr>
            <a:r>
              <a:rPr lang="en-US" sz="2800" b="0" dirty="0">
                <a:latin typeface="Calibri" panose="020F0502020204030204" pitchFamily="34" charset="0"/>
                <a:cs typeface="Calibri" panose="020F0502020204030204" pitchFamily="34" charset="0"/>
              </a:rPr>
              <a:t>The holy angels (1 Timothy 5:21)</a:t>
            </a:r>
          </a:p>
          <a:p>
            <a:pPr marL="514350" indent="-514350" algn="just" eaLnBrk="1" hangingPunct="1">
              <a:buFont typeface="+mj-lt"/>
              <a:buAutoNum type="arabicPeriod"/>
              <a:defRPr/>
            </a:pPr>
            <a:r>
              <a:rPr lang="en-US" sz="2800" b="0" dirty="0">
                <a:latin typeface="Calibri" panose="020F0502020204030204" pitchFamily="34" charset="0"/>
                <a:cs typeface="Calibri" panose="020F0502020204030204" pitchFamily="34" charset="0"/>
              </a:rPr>
              <a:t>Israel (Isaiah 45:4; 65:9,22)</a:t>
            </a:r>
          </a:p>
          <a:p>
            <a:pPr marL="514350" indent="-514350" algn="just" eaLnBrk="1" hangingPunct="1">
              <a:buFont typeface="+mj-lt"/>
              <a:buAutoNum type="arabicPeriod"/>
              <a:defRPr/>
            </a:pPr>
            <a:r>
              <a:rPr lang="en-US" sz="2800" b="0" dirty="0">
                <a:latin typeface="Calibri" panose="020F0502020204030204" pitchFamily="34" charset="0"/>
                <a:cs typeface="Calibri" panose="020F0502020204030204" pitchFamily="34" charset="0"/>
              </a:rPr>
              <a:t>The church(2 Thessalonians 1:1 with 2:13)</a:t>
            </a:r>
          </a:p>
        </p:txBody>
      </p:sp>
    </p:spTree>
    <p:extLst>
      <p:ext uri="{BB962C8B-B14F-4D97-AF65-F5344CB8AC3E}">
        <p14:creationId xmlns:p14="http://schemas.microsoft.com/office/powerpoint/2010/main" val="195413792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7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par>
                          <p:cTn id="8" fill="hold">
                            <p:stCondLst>
                              <p:cond delay="4500"/>
                            </p:stCondLst>
                            <p:childTnLst>
                              <p:par>
                                <p:cTn id="9" presetID="10" presetClass="entr" presetSubtype="0" fill="hold" nodeType="afterEffect">
                                  <p:stCondLst>
                                    <p:cond delay="125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750"/>
                                        <p:tgtEl>
                                          <p:spTgt spid="5">
                                            <p:txEl>
                                              <p:pRg st="2" end="2"/>
                                            </p:txEl>
                                          </p:spTgt>
                                        </p:tgtEl>
                                      </p:cBhvr>
                                    </p:animEffect>
                                  </p:childTnLst>
                                </p:cTn>
                              </p:par>
                            </p:childTnLst>
                          </p:cTn>
                        </p:par>
                        <p:par>
                          <p:cTn id="12" fill="hold">
                            <p:stCondLst>
                              <p:cond delay="7500"/>
                            </p:stCondLst>
                            <p:childTnLst>
                              <p:par>
                                <p:cTn id="13" presetID="10" presetClass="entr" presetSubtype="0" fill="hold" nodeType="afterEffect">
                                  <p:stCondLst>
                                    <p:cond delay="125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750"/>
                                        <p:tgtEl>
                                          <p:spTgt spid="5">
                                            <p:txEl>
                                              <p:pRg st="3" end="3"/>
                                            </p:txEl>
                                          </p:spTgt>
                                        </p:tgtEl>
                                      </p:cBhvr>
                                    </p:animEffect>
                                  </p:childTnLst>
                                </p:cTn>
                              </p:par>
                            </p:childTnLst>
                          </p:cTn>
                        </p:par>
                        <p:par>
                          <p:cTn id="16" fill="hold">
                            <p:stCondLst>
                              <p:cond delay="10500"/>
                            </p:stCondLst>
                            <p:childTnLst>
                              <p:par>
                                <p:cTn id="17" presetID="10" presetClass="entr" presetSubtype="0" fill="hold" nodeType="afterEffect">
                                  <p:stCondLst>
                                    <p:cond delay="125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The election of Christ, the angels, and the church is eternal.</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Why would we conclude that Israel’s election is temporary, or could be forfeited?</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Romans 11:28-29 From the standpoint of the gospel they are enemies for your sake, but from the standpoint of God’s choice they are beloved for the sake of the fathers; for the gifts and the calling of God are irrevocable.</a:t>
            </a:r>
          </a:p>
        </p:txBody>
      </p:sp>
    </p:spTree>
    <p:extLst>
      <p:ext uri="{BB962C8B-B14F-4D97-AF65-F5344CB8AC3E}">
        <p14:creationId xmlns:p14="http://schemas.microsoft.com/office/powerpoint/2010/main" val="2750423859"/>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954107"/>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Does the Bible teach that the church is now Israel?</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Or is Israel distinct from the church?</a:t>
            </a:r>
          </a:p>
        </p:txBody>
      </p:sp>
    </p:spTree>
    <p:extLst>
      <p:ext uri="{BB962C8B-B14F-4D97-AF65-F5344CB8AC3E}">
        <p14:creationId xmlns:p14="http://schemas.microsoft.com/office/powerpoint/2010/main" val="3928333066"/>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5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449353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600" b="0" dirty="0">
                <a:latin typeface="Calibri" panose="020F0502020204030204" pitchFamily="34" charset="0"/>
                <a:cs typeface="Calibri" panose="020F0502020204030204" pitchFamily="34" charset="0"/>
              </a:rPr>
              <a:t>First, the Bible calls God “the God of Israel” over two hundred times.</a:t>
            </a:r>
          </a:p>
          <a:p>
            <a:pPr marL="457200" indent="-457200" algn="just" eaLnBrk="1" hangingPunct="1">
              <a:buFont typeface="Wingdings" panose="05000000000000000000" pitchFamily="2" charset="2"/>
              <a:buChar char="§"/>
            </a:pPr>
            <a:r>
              <a:rPr lang="en-US" altLang="en-US" sz="2600" b="0" dirty="0">
                <a:latin typeface="Calibri" panose="020F0502020204030204" pitchFamily="34" charset="0"/>
                <a:cs typeface="Calibri" panose="020F0502020204030204" pitchFamily="34" charset="0"/>
              </a:rPr>
              <a:t>There are more than two thousand references to Israel in Scripture.  Seventy-seven of those occur in the N.T. and </a:t>
            </a:r>
            <a:r>
              <a:rPr lang="en-US" altLang="en-US" sz="2600" b="0" u="sng" dirty="0">
                <a:latin typeface="Calibri" panose="020F0502020204030204" pitchFamily="34" charset="0"/>
                <a:cs typeface="Calibri" panose="020F0502020204030204" pitchFamily="34" charset="0"/>
              </a:rPr>
              <a:t>every one of them</a:t>
            </a:r>
            <a:r>
              <a:rPr lang="en-US" altLang="en-US" sz="2600" b="0" dirty="0">
                <a:latin typeface="Calibri" panose="020F0502020204030204" pitchFamily="34" charset="0"/>
                <a:cs typeface="Calibri" panose="020F0502020204030204" pitchFamily="34" charset="0"/>
              </a:rPr>
              <a:t> refers to ethnic Israel, not the church.</a:t>
            </a:r>
          </a:p>
          <a:p>
            <a:pPr marL="457200" indent="-457200" algn="just" eaLnBrk="1" hangingPunct="1">
              <a:buFont typeface="Wingdings" panose="05000000000000000000" pitchFamily="2" charset="2"/>
              <a:buChar char="§"/>
            </a:pPr>
            <a:r>
              <a:rPr lang="en-US" altLang="en-US" sz="2600" b="0" dirty="0">
                <a:latin typeface="Calibri" panose="020F0502020204030204" pitchFamily="34" charset="0"/>
                <a:cs typeface="Calibri" panose="020F0502020204030204" pitchFamily="34" charset="0"/>
              </a:rPr>
              <a:t>In fact, the term Israel was never used to refer to the church until Justin Martyr did so around AD 160.</a:t>
            </a:r>
          </a:p>
          <a:p>
            <a:pPr marL="457200" indent="-457200" algn="just" eaLnBrk="1" hangingPunct="1">
              <a:buFont typeface="Wingdings" panose="05000000000000000000" pitchFamily="2" charset="2"/>
              <a:buChar char="§"/>
            </a:pPr>
            <a:r>
              <a:rPr lang="en-US" altLang="en-US" sz="2600" b="0" dirty="0">
                <a:latin typeface="Calibri" panose="020F0502020204030204" pitchFamily="34" charset="0"/>
                <a:cs typeface="Calibri" panose="020F0502020204030204" pitchFamily="34" charset="0"/>
              </a:rPr>
              <a:t>Of the seventy-seven N.T. occurrences mentioned before, where ethnic Israel is mentioned only two are debated as to their meaning.  Those being Romans 9:6 and Galatians 6:16.</a:t>
            </a:r>
          </a:p>
        </p:txBody>
      </p:sp>
    </p:spTree>
    <p:extLst>
      <p:ext uri="{BB962C8B-B14F-4D97-AF65-F5344CB8AC3E}">
        <p14:creationId xmlns:p14="http://schemas.microsoft.com/office/powerpoint/2010/main" val="750332420"/>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Concerning Romans 9:6 - Some interpret this as a reference to the church as a whole, but the context makes it clear that the apostle is speaking only about Jewish believers.</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Vs. 3 “my brethren, my kinsmen according to the flesh.”</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While the promises of God to Israel may appear to have failed when one looks at the totality of Israel, which is predominantly unbelieving, there is a remnant of believing Jews within Israel.</a:t>
            </a:r>
          </a:p>
        </p:txBody>
      </p:sp>
    </p:spTree>
    <p:extLst>
      <p:ext uri="{BB962C8B-B14F-4D97-AF65-F5344CB8AC3E}">
        <p14:creationId xmlns:p14="http://schemas.microsoft.com/office/powerpoint/2010/main" val="3820928296"/>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par>
                          <p:cTn id="13" fill="hold">
                            <p:stCondLst>
                              <p:cond delay="1750"/>
                            </p:stCondLst>
                            <p:childTnLst>
                              <p:par>
                                <p:cTn id="14" presetID="10" presetClass="entr" presetSubtype="0" fill="hold" nodeType="afterEffect">
                                  <p:stCondLst>
                                    <p:cond delay="175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Concerning Galatians 6:16 - The grammar and the context indicate that the “Israel of God” refers to elect Jews and not to the entire church.</a:t>
            </a:r>
          </a:p>
          <a:p>
            <a:pPr marL="514350" indent="-514350" algn="just" eaLnBrk="1" hangingPunct="1">
              <a:buFont typeface="+mj-lt"/>
              <a:buAutoNum type="arabicPeriod"/>
            </a:pPr>
            <a:r>
              <a:rPr lang="en-US" altLang="en-US" sz="2800" b="0" dirty="0">
                <a:latin typeface="Calibri" panose="020F0502020204030204" pitchFamily="34" charset="0"/>
                <a:cs typeface="Calibri" panose="020F0502020204030204" pitchFamily="34" charset="0"/>
              </a:rPr>
              <a:t>“And those who will walk by this rule, peace and mercy be upon them, </a:t>
            </a:r>
            <a:r>
              <a:rPr lang="en-US" altLang="en-US" sz="2800" b="0" u="sng" dirty="0">
                <a:latin typeface="Calibri" panose="020F0502020204030204" pitchFamily="34" charset="0"/>
                <a:cs typeface="Calibri" panose="020F0502020204030204" pitchFamily="34" charset="0"/>
              </a:rPr>
              <a:t>and</a:t>
            </a:r>
            <a:r>
              <a:rPr lang="en-US" altLang="en-US" sz="2800" b="0" dirty="0">
                <a:latin typeface="Calibri" panose="020F0502020204030204" pitchFamily="34" charset="0"/>
                <a:cs typeface="Calibri" panose="020F0502020204030204" pitchFamily="34" charset="0"/>
              </a:rPr>
              <a:t> upon the Israel of God.”</a:t>
            </a:r>
          </a:p>
          <a:p>
            <a:pPr marL="1257300" lvl="1" indent="-514350" algn="just" eaLnBrk="1" hangingPunct="1">
              <a:buFont typeface="Arial" panose="020B0604020202020204" pitchFamily="34" charset="0"/>
              <a:buChar char="•"/>
            </a:pPr>
            <a:r>
              <a:rPr lang="en-US" altLang="en-US" sz="2800" b="0" dirty="0">
                <a:latin typeface="Calibri" panose="020F0502020204030204" pitchFamily="34" charset="0"/>
                <a:cs typeface="Calibri" panose="020F0502020204030204" pitchFamily="34" charset="0"/>
              </a:rPr>
              <a:t>Two distinct groups of people.</a:t>
            </a:r>
          </a:p>
          <a:p>
            <a:pPr marL="514350" indent="-514350" algn="just" eaLnBrk="1" hangingPunct="1">
              <a:buFont typeface="+mj-lt"/>
              <a:buAutoNum type="arabicPeriod"/>
            </a:pPr>
            <a:r>
              <a:rPr lang="en-US" altLang="en-US" sz="2800" b="0" dirty="0">
                <a:latin typeface="Calibri" panose="020F0502020204030204" pitchFamily="34" charset="0"/>
                <a:cs typeface="Calibri" panose="020F0502020204030204" pitchFamily="34" charset="0"/>
              </a:rPr>
              <a:t>To the first group, all Christians who abide by the instruction given throughout this epistle, Paul extends the peace of God.</a:t>
            </a:r>
          </a:p>
        </p:txBody>
      </p:sp>
    </p:spTree>
    <p:extLst>
      <p:ext uri="{BB962C8B-B14F-4D97-AF65-F5344CB8AC3E}">
        <p14:creationId xmlns:p14="http://schemas.microsoft.com/office/powerpoint/2010/main" val="872091406"/>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par>
                          <p:cTn id="13" fill="hold">
                            <p:stCondLst>
                              <p:cond delay="1750"/>
                            </p:stCondLst>
                            <p:childTnLst>
                              <p:par>
                                <p:cTn id="14" presetID="10" presetClass="entr" presetSubtype="0" fill="hold" nodeType="afterEffect">
                                  <p:stCondLst>
                                    <p:cond delay="225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indent="0" algn="just" eaLnBrk="1" fontAlgn="auto" hangingPunct="1">
              <a:spcAft>
                <a:spcPts val="0"/>
              </a:spcAft>
              <a:buFont typeface="Arial" panose="020B0604020202020204" pitchFamily="34" charset="0"/>
              <a:buNone/>
              <a:defRPr/>
            </a:pPr>
            <a:r>
              <a:rPr lang="en-US" sz="1800" i="0" dirty="0"/>
              <a:t>A brief Calvinism primer.</a:t>
            </a:r>
          </a:p>
          <a:p>
            <a:pPr marL="0" indent="0" algn="just" eaLnBrk="1" fontAlgn="auto" hangingPunct="1">
              <a:spcAft>
                <a:spcPts val="0"/>
              </a:spcAft>
              <a:buFont typeface="Arial" panose="020B0604020202020204" pitchFamily="34" charset="0"/>
              <a:buNone/>
              <a:defRPr/>
            </a:pPr>
            <a:r>
              <a:rPr lang="en-US" sz="1800" b="0" dirty="0"/>
              <a:t>Synonymous terms:</a:t>
            </a:r>
          </a:p>
          <a:p>
            <a:pPr marL="0" indent="0" algn="just" eaLnBrk="1" fontAlgn="auto" hangingPunct="1">
              <a:spcAft>
                <a:spcPts val="0"/>
              </a:spcAft>
              <a:buFont typeface="Arial" panose="020B0604020202020204" pitchFamily="34" charset="0"/>
              <a:buNone/>
              <a:defRPr/>
            </a:pPr>
            <a:endParaRPr lang="en-US" sz="1800" b="0" dirty="0"/>
          </a:p>
          <a:p>
            <a:pPr algn="just" eaLnBrk="1" fontAlgn="auto" hangingPunct="1">
              <a:spcAft>
                <a:spcPts val="0"/>
              </a:spcAft>
              <a:buFont typeface="Arial" charset="0"/>
              <a:buChar char="•"/>
              <a:defRPr/>
            </a:pPr>
            <a:r>
              <a:rPr lang="en-US" sz="1800" b="0" dirty="0"/>
              <a:t>Reformed Theology</a:t>
            </a:r>
          </a:p>
          <a:p>
            <a:pPr algn="just" eaLnBrk="1" fontAlgn="auto" hangingPunct="1">
              <a:spcAft>
                <a:spcPts val="0"/>
              </a:spcAft>
              <a:buFont typeface="Arial" charset="0"/>
              <a:buChar char="•"/>
              <a:defRPr/>
            </a:pPr>
            <a:r>
              <a:rPr lang="en-US" sz="1800" b="0" dirty="0"/>
              <a:t>Doctrines of Grace (preferred)</a:t>
            </a:r>
          </a:p>
          <a:p>
            <a:pPr algn="just" eaLnBrk="1" fontAlgn="auto" hangingPunct="1">
              <a:spcAft>
                <a:spcPts val="0"/>
              </a:spcAft>
              <a:buFont typeface="Arial" charset="0"/>
              <a:buChar char="•"/>
              <a:defRPr/>
            </a:pPr>
            <a:r>
              <a:rPr lang="en-US" sz="1800" b="0" dirty="0"/>
              <a:t>Calvinism</a:t>
            </a:r>
          </a:p>
          <a:p>
            <a:pPr lvl="1" algn="just" eaLnBrk="1" fontAlgn="auto" hangingPunct="1">
              <a:spcAft>
                <a:spcPts val="0"/>
              </a:spcAft>
              <a:buFont typeface="Arial" charset="0"/>
              <a:buChar char="•"/>
              <a:defRPr/>
            </a:pPr>
            <a:r>
              <a:rPr lang="en-US" sz="1800" b="0" dirty="0"/>
              <a:t>The pigeonhole effect</a:t>
            </a:r>
          </a:p>
          <a:p>
            <a:pPr lvl="1" algn="just" eaLnBrk="1" fontAlgn="auto" hangingPunct="1">
              <a:spcAft>
                <a:spcPts val="0"/>
              </a:spcAft>
              <a:buFont typeface="Arial" charset="0"/>
              <a:buChar char="•"/>
              <a:defRPr/>
            </a:pPr>
            <a:r>
              <a:rPr lang="en-US" sz="1800" b="0" dirty="0"/>
              <a:t>The following of a “man”</a:t>
            </a:r>
          </a:p>
        </p:txBody>
      </p:sp>
    </p:spTree>
    <p:extLst>
      <p:ext uri="{BB962C8B-B14F-4D97-AF65-F5344CB8AC3E}">
        <p14:creationId xmlns:p14="http://schemas.microsoft.com/office/powerpoint/2010/main" val="2805948205"/>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175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1750"/>
                                        <p:tgtEl>
                                          <p:spTgt spid="5">
                                            <p:txEl>
                                              <p:pRg st="3" end="3"/>
                                            </p:txEl>
                                          </p:spTgt>
                                        </p:tgtEl>
                                      </p:cBhvr>
                                    </p:animEffect>
                                  </p:childTnLst>
                                </p:cTn>
                              </p:par>
                            </p:childTnLst>
                          </p:cTn>
                        </p:par>
                        <p:par>
                          <p:cTn id="12" fill="hold">
                            <p:stCondLst>
                              <p:cond delay="5500"/>
                            </p:stCondLst>
                            <p:childTnLst>
                              <p:par>
                                <p:cTn id="13" presetID="10" presetClass="entr" presetSubtype="0" fill="hold" nodeType="afterEffect">
                                  <p:stCondLst>
                                    <p:cond delay="17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par>
                          <p:cTn id="16" fill="hold">
                            <p:stCondLst>
                              <p:cond delay="9000"/>
                            </p:stCondLst>
                            <p:childTnLst>
                              <p:par>
                                <p:cTn id="17" presetID="10" presetClass="entr" presetSubtype="0" fill="hold" nodeType="afterEffect">
                                  <p:stCondLst>
                                    <p:cond delay="175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1750"/>
                                        <p:tgtEl>
                                          <p:spTgt spid="5">
                                            <p:txEl>
                                              <p:pRg st="5" end="5"/>
                                            </p:txEl>
                                          </p:spTgt>
                                        </p:tgtEl>
                                      </p:cBhvr>
                                    </p:animEffect>
                                  </p:childTnLst>
                                </p:cTn>
                              </p:par>
                            </p:childTnLst>
                          </p:cTn>
                        </p:par>
                        <p:par>
                          <p:cTn id="20" fill="hold">
                            <p:stCondLst>
                              <p:cond delay="12500"/>
                            </p:stCondLst>
                            <p:childTnLst>
                              <p:par>
                                <p:cTn id="21" presetID="10" presetClass="entr" presetSubtype="0" fill="hold" nodeType="afterEffect">
                                  <p:stCondLst>
                                    <p:cond delay="175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750"/>
                                        <p:tgtEl>
                                          <p:spTgt spid="5">
                                            <p:txEl>
                                              <p:pRg st="6" end="6"/>
                                            </p:txEl>
                                          </p:spTgt>
                                        </p:tgtEl>
                                      </p:cBhvr>
                                    </p:animEffect>
                                  </p:childTnLst>
                                </p:cTn>
                              </p:par>
                            </p:childTnLst>
                          </p:cTn>
                        </p:par>
                        <p:par>
                          <p:cTn id="24" fill="hold">
                            <p:stCondLst>
                              <p:cond delay="16000"/>
                            </p:stCondLst>
                            <p:childTnLst>
                              <p:par>
                                <p:cTn id="25" presetID="10" presetClass="entr" presetSubtype="0" fill="hold" nodeType="afterEffect">
                                  <p:stCondLst>
                                    <p:cond delay="175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75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53943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eaLnBrk="1" hangingPunct="1">
              <a:buFont typeface="+mj-lt"/>
              <a:buAutoNum type="arabicPeriod" startAt="3"/>
            </a:pPr>
            <a:r>
              <a:rPr lang="en-US" altLang="en-US" sz="2800" b="0" dirty="0">
                <a:latin typeface="Calibri" panose="020F0502020204030204" pitchFamily="34" charset="0"/>
                <a:cs typeface="Calibri" panose="020F0502020204030204" pitchFamily="34" charset="0"/>
              </a:rPr>
              <a:t>Paul reserves a special blessing specifically for Jewish believers.</a:t>
            </a:r>
          </a:p>
          <a:p>
            <a:pPr marL="514350" indent="-514350" algn="just" eaLnBrk="1" hangingPunct="1">
              <a:buFont typeface="+mj-lt"/>
              <a:buAutoNum type="arabicPeriod" startAt="3"/>
            </a:pPr>
            <a:r>
              <a:rPr lang="en-US" altLang="en-US" sz="2800" b="0" dirty="0">
                <a:latin typeface="Calibri" panose="020F0502020204030204" pitchFamily="34" charset="0"/>
                <a:cs typeface="Calibri" panose="020F0502020204030204" pitchFamily="34" charset="0"/>
              </a:rPr>
              <a:t>The “Israel of God” then refers to ethnic Jews who are circumcised in their hearts and not just physically.  Same group as in Romans 9:6.</a:t>
            </a:r>
          </a:p>
          <a:p>
            <a:pPr marL="514350" indent="-514350" algn="just" eaLnBrk="1" hangingPunct="1">
              <a:buFont typeface="+mj-lt"/>
              <a:buAutoNum type="arabicPeriod" startAt="3"/>
            </a:pPr>
            <a:r>
              <a:rPr lang="en-US" altLang="en-US" sz="2800" b="0" dirty="0">
                <a:latin typeface="Calibri" panose="020F0502020204030204" pitchFamily="34" charset="0"/>
                <a:cs typeface="Calibri" panose="020F0502020204030204" pitchFamily="34" charset="0"/>
              </a:rPr>
              <a:t>Here, as in every other instance, Paul intends “Israel” to refer to national Jews.</a:t>
            </a:r>
          </a:p>
          <a:p>
            <a:pPr algn="just" eaLnBrk="1" hangingPunct="1"/>
            <a:endParaRPr lang="en-US" alt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90090682"/>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108543"/>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lgn="just" eaLnBrk="1" hangingPunct="1">
              <a:buFont typeface="+mj-lt"/>
              <a:buAutoNum type="arabicPeriod" startAt="6"/>
            </a:pPr>
            <a:r>
              <a:rPr lang="en-US" altLang="en-US" sz="2800" b="0" dirty="0">
                <a:latin typeface="Calibri" panose="020F0502020204030204" pitchFamily="34" charset="0"/>
                <a:cs typeface="Calibri" panose="020F0502020204030204" pitchFamily="34" charset="0"/>
              </a:rPr>
              <a:t>Even though the Law is no longer binding on believers, God as nevertheless not done away with His chosen people.</a:t>
            </a:r>
          </a:p>
          <a:p>
            <a:pPr marL="514350" indent="-514350" algn="just" eaLnBrk="1" hangingPunct="1">
              <a:buFont typeface="+mj-lt"/>
              <a:buAutoNum type="arabicPeriod" startAt="6"/>
            </a:pPr>
            <a:r>
              <a:rPr lang="en-US" altLang="en-US" sz="2800" b="0" dirty="0">
                <a:latin typeface="Calibri" panose="020F0502020204030204" pitchFamily="34" charset="0"/>
                <a:cs typeface="Calibri" panose="020F0502020204030204" pitchFamily="34" charset="0"/>
              </a:rPr>
              <a:t>Finally, if God had rejected Israel, might we expect that they would have gone extinct like the Hittites, Amorites, Moabites, </a:t>
            </a:r>
            <a:r>
              <a:rPr lang="en-US" altLang="en-US" sz="2800" b="0" dirty="0" err="1">
                <a:latin typeface="Calibri" panose="020F0502020204030204" pitchFamily="34" charset="0"/>
                <a:cs typeface="Calibri" panose="020F0502020204030204" pitchFamily="34" charset="0"/>
              </a:rPr>
              <a:t>etc</a:t>
            </a:r>
            <a:r>
              <a:rPr lang="en-US" altLang="en-US" sz="2800" b="0" dirty="0">
                <a:latin typeface="Calibri" panose="020F0502020204030204" pitchFamily="34" charset="0"/>
                <a:cs typeface="Calibri" panose="020F0502020204030204" pitchFamily="34" charset="0"/>
              </a:rPr>
              <a:t>…?</a:t>
            </a:r>
          </a:p>
          <a:p>
            <a:pPr marL="514350" indent="-514350" algn="just" eaLnBrk="1" hangingPunct="1">
              <a:buFont typeface="+mj-lt"/>
              <a:buAutoNum type="arabicPeriod" startAt="6"/>
            </a:pPr>
            <a:endParaRPr lang="en-US" altLang="en-US" sz="2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184912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Our God is Sovereign in all matters, including the salvation of His own</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Reformed evangelicals have always been unwavering in their devotion to the glory of God, careful regarding categories of doctrine, fastidious in their hermeneutics.</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There is no good reason to change our hermeneutic when approaching end times prophecy. </a:t>
            </a:r>
          </a:p>
          <a:p>
            <a:pPr marL="457200" indent="-457200" algn="just" eaLnBrk="1" fontAlgn="auto" hangingPunct="1">
              <a:spcAft>
                <a:spcPts val="0"/>
              </a:spcAft>
              <a:buFont typeface="Wingdings" panose="05000000000000000000" pitchFamily="2" charset="2"/>
              <a:buChar char="§"/>
              <a:defRPr/>
            </a:pPr>
            <a:r>
              <a:rPr lang="en-US" sz="2800" b="0" dirty="0">
                <a:latin typeface="Calibri" panose="020F0502020204030204" pitchFamily="34" charset="0"/>
                <a:cs typeface="Calibri" panose="020F0502020204030204" pitchFamily="34" charset="0"/>
              </a:rPr>
              <a:t>“Let us know that the true meaning of Scripture is the genuine and simple one.” – J. Calvin</a:t>
            </a:r>
          </a:p>
        </p:txBody>
      </p:sp>
    </p:spTree>
    <p:extLst>
      <p:ext uri="{BB962C8B-B14F-4D97-AF65-F5344CB8AC3E}">
        <p14:creationId xmlns:p14="http://schemas.microsoft.com/office/powerpoint/2010/main" val="1321330883"/>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The election of God is divine, unilateral, unconditional, and irrevocable.  For Israel as well as for the church</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His eternal choice of particular sinners for salvation was not based upon any foreseen act or response on the part of those selected, but was based solely on his own good pleasure and sovereign will.</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Thus, election was not determined by, or conditioned upon, anything that men would do, but resulted entirely from God’s self-determined purpose.</a:t>
            </a:r>
          </a:p>
        </p:txBody>
      </p:sp>
    </p:spTree>
    <p:extLst>
      <p:ext uri="{BB962C8B-B14F-4D97-AF65-F5344CB8AC3E}">
        <p14:creationId xmlns:p14="http://schemas.microsoft.com/office/powerpoint/2010/main" val="1121220606"/>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Doctrine of Election</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138499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The Bible teaches that Israel is distinct from the church.</a:t>
            </a:r>
          </a:p>
          <a:p>
            <a:pPr marL="457200" indent="-457200" algn="just" eaLnBrk="1" hangingPunct="1">
              <a:buFont typeface="Wingdings" panose="05000000000000000000" pitchFamily="2" charset="2"/>
              <a:buChar char="§"/>
            </a:pPr>
            <a:r>
              <a:rPr lang="en-US" altLang="en-US" sz="2800" b="0" dirty="0">
                <a:latin typeface="Calibri" panose="020F0502020204030204" pitchFamily="34" charset="0"/>
                <a:cs typeface="Calibri" panose="020F0502020204030204" pitchFamily="34" charset="0"/>
              </a:rPr>
              <a:t>The promises made to Israel in the past will be fulfilled for Israel in the future.</a:t>
            </a:r>
          </a:p>
        </p:txBody>
      </p:sp>
    </p:spTree>
    <p:extLst>
      <p:ext uri="{BB962C8B-B14F-4D97-AF65-F5344CB8AC3E}">
        <p14:creationId xmlns:p14="http://schemas.microsoft.com/office/powerpoint/2010/main" val="2835776801"/>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bg1"/>
                </a:solidFill>
              </a:rPr>
              <a:t>Does Calvinism Lead to Futuristic Premillennialism?</a:t>
            </a:r>
            <a:endParaRPr lang="en-US" altLang="en-US" sz="2000" i="1" kern="1200" dirty="0">
              <a:solidFill>
                <a:schemeClr val="bg1"/>
              </a:solidFill>
            </a:endParaRP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latin typeface="Abadi" panose="020B0604020104020204" pitchFamily="34" charset="0"/>
              </a:rPr>
              <a:t>January 23, 2022</a:t>
            </a:r>
          </a:p>
        </p:txBody>
      </p:sp>
      <p:pic>
        <p:nvPicPr>
          <p:cNvPr id="4" name="Picture 3" descr="Text&#10;&#10;Description automatically generated">
            <a:extLst>
              <a:ext uri="{FF2B5EF4-FFF2-40B4-BE49-F238E27FC236}">
                <a16:creationId xmlns:a16="http://schemas.microsoft.com/office/drawing/2014/main" id="{A1239902-5231-46AC-8441-7D7B70A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3442583"/>
          </a:xfrm>
          <a:prstGeom prst="rect">
            <a:avLst/>
          </a:prstGeom>
        </p:spPr>
      </p:pic>
    </p:spTree>
    <p:extLst>
      <p:ext uri="{BB962C8B-B14F-4D97-AF65-F5344CB8AC3E}">
        <p14:creationId xmlns:p14="http://schemas.microsoft.com/office/powerpoint/2010/main" val="260904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b="1" i="0" dirty="0">
                <a:solidFill>
                  <a:schemeClr val="bg1"/>
                </a:solidFill>
              </a:rPr>
              <a:t>Does Calvinism lead to Futuristic Premillennialism?</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03132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defRPr/>
            </a:pPr>
            <a:r>
              <a:rPr lang="en-US" sz="1800" dirty="0"/>
              <a:t>Two reasons why those who hold to Reformed theology ought to embrace Futuristic Premillennialism.</a:t>
            </a:r>
          </a:p>
          <a:p>
            <a:pPr algn="just" eaLnBrk="1" hangingPunct="1">
              <a:buFont typeface="Arial" charset="0"/>
              <a:buChar char="•"/>
              <a:defRPr/>
            </a:pPr>
            <a:endParaRPr lang="en-US" sz="1800" dirty="0"/>
          </a:p>
          <a:p>
            <a:pPr marL="514350" indent="-514350" algn="just" eaLnBrk="1" hangingPunct="1">
              <a:buFont typeface="+mj-lt"/>
              <a:buAutoNum type="arabicPeriod"/>
              <a:defRPr/>
            </a:pPr>
            <a:r>
              <a:rPr lang="en-US" sz="1800" b="0" u="sng" dirty="0"/>
              <a:t>Eschatology and the Reformed Hermeneutic</a:t>
            </a:r>
          </a:p>
          <a:p>
            <a:pPr algn="just" eaLnBrk="1" hangingPunct="1">
              <a:defRPr/>
            </a:pPr>
            <a:endParaRPr lang="en-US" sz="1800" b="0" u="sng" dirty="0"/>
          </a:p>
          <a:p>
            <a:pPr marL="514350" indent="-514350" algn="just" eaLnBrk="1" hangingPunct="1">
              <a:buFont typeface="+mj-lt"/>
              <a:buAutoNum type="arabicPeriod" startAt="2"/>
              <a:defRPr/>
            </a:pPr>
            <a:r>
              <a:rPr lang="en-US" sz="1800" b="0" u="sng" dirty="0"/>
              <a:t>Eschatology and the Doctrine of Election</a:t>
            </a:r>
          </a:p>
          <a:p>
            <a:pPr algn="just" eaLnBrk="1" hangingPunct="1">
              <a:defRPr/>
            </a:pPr>
            <a:endParaRPr lang="en-US" sz="1800" u="sng" dirty="0"/>
          </a:p>
        </p:txBody>
      </p:sp>
    </p:spTree>
    <p:extLst>
      <p:ext uri="{BB962C8B-B14F-4D97-AF65-F5344CB8AC3E}">
        <p14:creationId xmlns:p14="http://schemas.microsoft.com/office/powerpoint/2010/main" val="547715938"/>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25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750"/>
                                        <p:tgtEl>
                                          <p:spTgt spid="5">
                                            <p:txEl>
                                              <p:pRg st="2" end="2"/>
                                            </p:txEl>
                                          </p:spTgt>
                                        </p:tgtEl>
                                      </p:cBhvr>
                                    </p:animEffect>
                                  </p:childTnLst>
                                </p:cTn>
                              </p:par>
                            </p:childTnLst>
                          </p:cTn>
                        </p:par>
                        <p:par>
                          <p:cTn id="12" fill="hold">
                            <p:stCondLst>
                              <p:cond delay="3750"/>
                            </p:stCondLst>
                            <p:childTnLst>
                              <p:par>
                                <p:cTn id="13" presetID="10" presetClass="entr" presetSubtype="0" fill="hold" nodeType="afterEffect">
                                  <p:stCondLst>
                                    <p:cond delay="75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742950"/>
            <a:ext cx="8636000" cy="224676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800" b="0" i="1" dirty="0">
                <a:solidFill>
                  <a:schemeClr val="bg1"/>
                </a:solidFill>
                <a:latin typeface="Calibri" panose="020F0502020204030204" pitchFamily="34" charset="0"/>
                <a:cs typeface="Calibri" panose="020F0502020204030204" pitchFamily="34" charset="0"/>
              </a:rPr>
              <a:t>Those who follow in the Reformed tradition, who hold to a literal approach to Bible interpretation, ought to be the foremost advocates of Futuristic Premillennialism.  From the standpoint of Hermeneutics, it is inconsistent for them not to be.”</a:t>
            </a:r>
            <a:r>
              <a:rPr lang="en-US" altLang="en-US" sz="2800" b="0" dirty="0">
                <a:solidFill>
                  <a:schemeClr val="bg1"/>
                </a:solidFill>
                <a:latin typeface="Calibri" panose="020F0502020204030204" pitchFamily="34" charset="0"/>
                <a:cs typeface="Calibri" panose="020F0502020204030204" pitchFamily="34" charset="0"/>
              </a:rPr>
              <a:t> – J. MacArthur</a:t>
            </a:r>
          </a:p>
        </p:txBody>
      </p:sp>
    </p:spTree>
    <p:extLst>
      <p:ext uri="{BB962C8B-B14F-4D97-AF65-F5344CB8AC3E}">
        <p14:creationId xmlns:p14="http://schemas.microsoft.com/office/powerpoint/2010/main" val="2677966207"/>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04698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In the realm of eschatology, generally speaking, a literal interpretation of the millennial promises made to Israel Is rejected.</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The consensus today among the Reformed movement, most likely would be that there is no consensus on the issue of eschatology.</a:t>
            </a:r>
          </a:p>
          <a:p>
            <a:pPr marL="342900" indent="-342900" algn="just" eaLnBrk="1" hangingPunct="1">
              <a:buFont typeface="Wingdings" panose="05000000000000000000" pitchFamily="2" charset="2"/>
              <a:buChar char="§"/>
            </a:pPr>
            <a:r>
              <a:rPr lang="en-US" altLang="en-US" sz="2400" b="0" dirty="0">
                <a:solidFill>
                  <a:schemeClr val="bg1"/>
                </a:solidFill>
                <a:latin typeface="Calibri" panose="020F0502020204030204" pitchFamily="34" charset="0"/>
                <a:cs typeface="Calibri" panose="020F0502020204030204" pitchFamily="34" charset="0"/>
              </a:rPr>
              <a:t>Every other area of theology is treated with confidence and determination, yet eschatology is treated with indifference or consternation.</a:t>
            </a:r>
          </a:p>
        </p:txBody>
      </p:sp>
    </p:spTree>
    <p:extLst>
      <p:ext uri="{BB962C8B-B14F-4D97-AF65-F5344CB8AC3E}">
        <p14:creationId xmlns:p14="http://schemas.microsoft.com/office/powerpoint/2010/main" val="2355722242"/>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2308324"/>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“Is working hard to understand prophetic passages a futile endeavor, since they require a spiritualized or allegorized interpretation in order to be understood?” J. MacArthur</a:t>
            </a:r>
          </a:p>
          <a:p>
            <a:pPr marL="342900" indent="-342900" algn="just" eaLnBrk="1" hangingPunct="1">
              <a:buFont typeface="Wingdings" panose="05000000000000000000" pitchFamily="2" charset="2"/>
              <a:buChar char="§"/>
            </a:pPr>
            <a:r>
              <a:rPr lang="en-US" altLang="en-US" sz="2400" b="0" dirty="0">
                <a:latin typeface="Calibri" panose="020F0502020204030204" pitchFamily="34" charset="0"/>
                <a:cs typeface="Calibri" panose="020F0502020204030204" pitchFamily="34" charset="0"/>
              </a:rPr>
              <a:t>“Is the truth hidden behind the normal meaning of the words, such that the text actually means something other than what it says?” J. MacArthur</a:t>
            </a:r>
          </a:p>
        </p:txBody>
      </p:sp>
    </p:spTree>
    <p:extLst>
      <p:ext uri="{BB962C8B-B14F-4D97-AF65-F5344CB8AC3E}">
        <p14:creationId xmlns:p14="http://schemas.microsoft.com/office/powerpoint/2010/main" val="1209592739"/>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400" i="0" dirty="0">
                <a:latin typeface="Calibri" panose="020F0502020204030204" pitchFamily="34" charset="0"/>
                <a:cs typeface="Calibri" panose="020F0502020204030204" pitchFamily="34" charset="0"/>
              </a:rPr>
              <a:t>Reminder: The Reformed position has always approached Scripture using a literal hermeneutic – one that takes the Bible at face value and applies the normal rules of language to understand the text.</a:t>
            </a:r>
          </a:p>
          <a:p>
            <a:pPr algn="just" eaLnBrk="1" hangingPunct="1"/>
            <a:endParaRPr lang="en-US" altLang="en-US" sz="2400" dirty="0">
              <a:latin typeface="Calibri" panose="020F0502020204030204" pitchFamily="34" charset="0"/>
              <a:cs typeface="Calibri" panose="020F0502020204030204" pitchFamily="34" charset="0"/>
            </a:endParaRPr>
          </a:p>
          <a:p>
            <a:pPr algn="just" eaLnBrk="1" hangingPunct="1"/>
            <a:r>
              <a:rPr lang="en-US" altLang="en-US" sz="2400" b="0" dirty="0">
                <a:latin typeface="Calibri" panose="020F0502020204030204" pitchFamily="34" charset="0"/>
                <a:cs typeface="Calibri" panose="020F0502020204030204" pitchFamily="34" charset="0"/>
              </a:rPr>
              <a:t>“Let us know that the true meaning of Scripture is the genuine and simple one, let us embrace and hold it tightly.  Let us…boldly set aside as deadly corruptions, those fictitious expositions which lead us away from the literal sense.” J. Calvin</a:t>
            </a:r>
          </a:p>
        </p:txBody>
      </p:sp>
    </p:spTree>
    <p:extLst>
      <p:ext uri="{BB962C8B-B14F-4D97-AF65-F5344CB8AC3E}">
        <p14:creationId xmlns:p14="http://schemas.microsoft.com/office/powerpoint/2010/main" val="1818010329"/>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152400" y="57150"/>
            <a:ext cx="8839200"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lnSpc>
                <a:spcPct val="90000"/>
              </a:lnSpc>
              <a:spcAft>
                <a:spcPts val="600"/>
              </a:spcAft>
            </a:pPr>
            <a:r>
              <a:rPr lang="en-US" altLang="en-US" sz="2800" dirty="0">
                <a:solidFill>
                  <a:schemeClr val="bg1"/>
                </a:solidFill>
              </a:rPr>
              <a:t>Eschatology and the Reformed Hermeneutic</a:t>
            </a:r>
            <a:endParaRPr lang="en-US" altLang="en-US" sz="2800" i="0" dirty="0">
              <a:solidFill>
                <a:schemeClr val="accent2">
                  <a:lumMod val="20000"/>
                  <a:lumOff val="80000"/>
                </a:schemeClr>
              </a:solidFill>
              <a:latin typeface="+mj-lt"/>
              <a:ea typeface="+mj-ea"/>
              <a:cs typeface="+mj-cs"/>
            </a:endParaRPr>
          </a:p>
        </p:txBody>
      </p:sp>
      <p:sp>
        <p:nvSpPr>
          <p:cNvPr id="5" name="TextBox 4">
            <a:extLst>
              <a:ext uri="{FF2B5EF4-FFF2-40B4-BE49-F238E27FC236}">
                <a16:creationId xmlns:a16="http://schemas.microsoft.com/office/drawing/2014/main" id="{D5E70CC6-BABE-4469-AA71-B5AC73A2C783}"/>
              </a:ext>
            </a:extLst>
          </p:cNvPr>
          <p:cNvSpPr txBox="1">
            <a:spLocks noChangeArrowheads="1"/>
          </p:cNvSpPr>
          <p:nvPr/>
        </p:nvSpPr>
        <p:spPr bwMode="auto">
          <a:xfrm>
            <a:off x="355600" y="895350"/>
            <a:ext cx="8636000" cy="3416320"/>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eaLnBrk="1" hangingPunct="1"/>
            <a:r>
              <a:rPr lang="en-US" altLang="en-US" sz="2400" b="0" dirty="0">
                <a:latin typeface="Calibri" panose="020F0502020204030204" pitchFamily="34" charset="0"/>
                <a:cs typeface="Calibri" panose="020F0502020204030204" pitchFamily="34" charset="0"/>
              </a:rPr>
              <a:t>“Since it is almost [the interpreter’s] only task to unfold the mind of the writer whom he has undertaken to expound, he misses the mark, or at least strays outside his limits, by the extent to which he leads his readers away from the meaning of the author [of Scripture].” J. Calvin</a:t>
            </a:r>
          </a:p>
          <a:p>
            <a:pPr algn="just" eaLnBrk="1" hangingPunct="1"/>
            <a:endParaRPr lang="en-US" altLang="en-US" sz="2400" b="0" dirty="0">
              <a:latin typeface="Calibri" panose="020F0502020204030204" pitchFamily="34" charset="0"/>
              <a:cs typeface="Calibri" panose="020F0502020204030204" pitchFamily="34" charset="0"/>
            </a:endParaRPr>
          </a:p>
          <a:p>
            <a:pPr algn="just" eaLnBrk="1" hangingPunct="1"/>
            <a:r>
              <a:rPr lang="en-US" altLang="en-US" sz="2400" b="0" dirty="0">
                <a:latin typeface="Calibri" panose="020F0502020204030204" pitchFamily="34" charset="0"/>
                <a:cs typeface="Calibri" panose="020F0502020204030204" pitchFamily="34" charset="0"/>
              </a:rPr>
              <a:t>“It is presumptuous and almost blasphemous to turn the meaning of Scripture around without due care, as though it were some game that we were playing.” J. Calvin</a:t>
            </a:r>
          </a:p>
        </p:txBody>
      </p:sp>
    </p:spTree>
    <p:extLst>
      <p:ext uri="{BB962C8B-B14F-4D97-AF65-F5344CB8AC3E}">
        <p14:creationId xmlns:p14="http://schemas.microsoft.com/office/powerpoint/2010/main" val="2458300571"/>
      </p:ext>
    </p:extLst>
  </p:cSld>
  <p:clrMapOvr>
    <a:masterClrMapping/>
  </p:clrMapOvr>
  <mc:AlternateContent xmlns:mc="http://schemas.openxmlformats.org/markup-compatibility/2006" xmlns:p14="http://schemas.microsoft.com/office/powerpoint/2010/main">
    <mc:Choice Requires="p14">
      <p:transition spd="slow" p14:dur="3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75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11731</TotalTime>
  <Words>2562</Words>
  <Application>Microsoft Office PowerPoint</Application>
  <PresentationFormat>On-screen Show (16:9)</PresentationFormat>
  <Paragraphs>134</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Abadi</vt:lpstr>
      <vt:lpstr>Arial</vt:lpstr>
      <vt:lpstr>Calibri</vt:lpstr>
      <vt:lpstr>Century Gothic</vt:lpstr>
      <vt:lpstr>Tw Cen MT</vt:lpstr>
      <vt:lpstr>Wingdings</vt:lpstr>
      <vt:lpstr>Default Design</vt:lpstr>
      <vt:lpstr>Does Calvinism Lead to Futuristic Premillennialism?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Does Calvinism Lead to Futuristic Premillennialism?</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333</cp:revision>
  <dcterms:created xsi:type="dcterms:W3CDTF">2009-09-05T17:28:57Z</dcterms:created>
  <dcterms:modified xsi:type="dcterms:W3CDTF">2022-01-23T22:25:41Z</dcterms:modified>
</cp:coreProperties>
</file>